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7" r:id="rId9"/>
    <p:sldId id="268" r:id="rId10"/>
    <p:sldId id="264" r:id="rId11"/>
    <p:sldId id="269" r:id="rId12"/>
    <p:sldId id="270" r:id="rId13"/>
    <p:sldId id="271" r:id="rId14"/>
    <p:sldId id="265" r:id="rId15"/>
    <p:sldId id="275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9630C29-AED9-492E-9A2F-537E341C313A}" type="datetimeFigureOut">
              <a:rPr lang="ru-RU" smtClean="0"/>
              <a:t>12.04.2011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F764366-F92E-46D6-9EA6-ADBBA9A406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0C29-AED9-492E-9A2F-537E341C313A}" type="datetimeFigureOut">
              <a:rPr lang="ru-RU" smtClean="0"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4366-F92E-46D6-9EA6-ADBBA9A406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0C29-AED9-492E-9A2F-537E341C313A}" type="datetimeFigureOut">
              <a:rPr lang="ru-RU" smtClean="0"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4366-F92E-46D6-9EA6-ADBBA9A406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9630C29-AED9-492E-9A2F-537E341C313A}" type="datetimeFigureOut">
              <a:rPr lang="ru-RU" smtClean="0"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4366-F92E-46D6-9EA6-ADBBA9A406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9630C29-AED9-492E-9A2F-537E341C313A}" type="datetimeFigureOut">
              <a:rPr lang="ru-RU" smtClean="0"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F764366-F92E-46D6-9EA6-ADBBA9A406B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9630C29-AED9-492E-9A2F-537E341C313A}" type="datetimeFigureOut">
              <a:rPr lang="ru-RU" smtClean="0"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F764366-F92E-46D6-9EA6-ADBBA9A406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9630C29-AED9-492E-9A2F-537E341C313A}" type="datetimeFigureOut">
              <a:rPr lang="ru-RU" smtClean="0"/>
              <a:t>12.04.2011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F764366-F92E-46D6-9EA6-ADBBA9A406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0C29-AED9-492E-9A2F-537E341C313A}" type="datetimeFigureOut">
              <a:rPr lang="ru-RU" smtClean="0"/>
              <a:t>12.04.2011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4366-F92E-46D6-9EA6-ADBBA9A406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9630C29-AED9-492E-9A2F-537E341C313A}" type="datetimeFigureOut">
              <a:rPr lang="ru-RU" smtClean="0"/>
              <a:t>12.04.2011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F764366-F92E-46D6-9EA6-ADBBA9A406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9630C29-AED9-492E-9A2F-537E341C313A}" type="datetimeFigureOut">
              <a:rPr lang="ru-RU" smtClean="0"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F764366-F92E-46D6-9EA6-ADBBA9A406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9630C29-AED9-492E-9A2F-537E341C313A}" type="datetimeFigureOut">
              <a:rPr lang="ru-RU" smtClean="0"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F764366-F92E-46D6-9EA6-ADBBA9A406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9630C29-AED9-492E-9A2F-537E341C313A}" type="datetimeFigureOut">
              <a:rPr lang="ru-RU" smtClean="0"/>
              <a:t>12.04.2011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F764366-F92E-46D6-9EA6-ADBBA9A406B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-u.ru/biblio/archive/sokolova_soci/00.aspx" TargetMode="External"/><Relationship Id="rId3" Type="http://schemas.openxmlformats.org/officeDocument/2006/relationships/hyperlink" Target="http://letters.kremlin.ru/" TargetMode="External"/><Relationship Id="rId7" Type="http://schemas.openxmlformats.org/officeDocument/2006/relationships/hyperlink" Target="http://community.livejournal.com/blog_medvedev" TargetMode="External"/><Relationship Id="rId2" Type="http://schemas.openxmlformats.org/officeDocument/2006/relationships/hyperlink" Target="http://www.intertrust.ru/analytics/articles/38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7;&#1088;&#1077;&#1079;&#1080;&#1076;&#1077;&#1085;&#1090;.&#1088;&#1092;/" TargetMode="External"/><Relationship Id="rId5" Type="http://schemas.openxmlformats.org/officeDocument/2006/relationships/hyperlink" Target="http://blog.kremlin.ru/" TargetMode="External"/><Relationship Id="rId4" Type="http://schemas.openxmlformats.org/officeDocument/2006/relationships/hyperlink" Target="http://www.rsoc.ru/treatments/" TargetMode="External"/><Relationship Id="rId9" Type="http://schemas.openxmlformats.org/officeDocument/2006/relationships/hyperlink" Target="http://base.garant.ru/1214666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kremlin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Московский Государственный Университет имени М. В. Ломоносова, социологический факультет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>
            <a:normAutofit/>
          </a:bodyPr>
          <a:lstStyle/>
          <a:p>
            <a:r>
              <a:rPr lang="ru-RU" sz="4800" b="1" dirty="0" err="1" smtClean="0"/>
              <a:t>Бавкаева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Булгун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Доржиевна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373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Москва, 2011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85338"/>
            <a:ext cx="8352928" cy="317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28092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2564904"/>
            <a:ext cx="9324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Информационно-статистический обзор  рассмотренных в 2010 году</a:t>
            </a:r>
          </a:p>
          <a:p>
            <a:pPr algn="r"/>
            <a:r>
              <a:rPr lang="ru-RU" sz="2000" b="1" dirty="0" smtClean="0"/>
              <a:t>обращений граждан, адресованных  Президенту </a:t>
            </a:r>
          </a:p>
          <a:p>
            <a:pPr algn="r"/>
            <a:r>
              <a:rPr lang="ru-RU" sz="2000" b="1" dirty="0" smtClean="0"/>
              <a:t>Российской Федерации 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По сравнению с 2009 годом и 2008 годом в 2010 году увеличилось количество письменных обращений соответственно на 20,0 процента и на 58,2 процента, что обусловлено акцентированностью публичной политики Президента Российской Федерации на обсуждение непосредственно с гражданским обществом важнейших вопросов жизни страны с использованием современных коммуникативных средств привлечения к диалогу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4726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10000"/>
            <a:ext cx="86409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49694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0689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 частности, количество обращений, полученных по сети Интернет в 2010 году, по сравнению с 2009 годом увеличилось на 24,5 процента.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8343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Однако доля обращений по сети Интернет в общем количестве письменных обращений менялась в течение года и достигала наиболее высоких значений в августе–декабре, когда активно обсуждались проект федерального закона «О полиции», Послание Президента Федеральному Собранию проект федерального закона «Об образовании в Российской Федерации». Увеличение доли обращений, полученных по почте, до 55,9 процента в апреле объясняется поступлением пожеланий Президенту Российской Федерации в связи с 65-й годовщиной Победы в Великой Отечественной войне и большого количества обращений граждан старшего поколения по вопросам социальной поддержки ветеранов Великой Отечественной войны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Анализ статистических данных показал, что по сравнению с 2008 годом произошли коренные изменения в системе коммуникации власти </a:t>
            </a:r>
            <a:r>
              <a:rPr lang="ru-RU" sz="2400" dirty="0" err="1"/>
              <a:t>инарода</a:t>
            </a:r>
            <a:r>
              <a:rPr lang="ru-RU" sz="2400" dirty="0"/>
              <a:t>, граждан стала более интересовать общественная жизнь, они стали принимать в обсуждениях непосредственное участие, это можно связать с тем, что на данный момент доступом во всемирную сеть обладает большинство населения нашей страны, причем стоит отметить, что это большинство является активным в области общественных отношений, а также что внедряемая инновационная политика, затронула и такие важные отрасли общественной жизни как коммуникации властных структур и общества, а значит, мы на правильном пути, значит нужно еще более совершенствовать  технологии общения.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dirty="0" smtClean="0"/>
              <a:t>Предполагаемый эффект от внедрения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 результате внедрения решения "Интернет-приемная обращений граждан" органы государственной власти и местного самоуправления: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- обеспечивается необходимый уровень информационной открытости органов власти, повышается уровень доверия и взаимодействия госучреждений и граждан;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- сокращаются временные затраты на реализацию гражданами Российской Федерации своих конституционных прав и обязанностей.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- повышается оперативность и качество принимаемых решений, сокращаются издержки на организацию административно-управленческих процессов в органах государственной власти.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- снижается количество вынужденных обращений в органы государственной власти для получения государственных услуг, сокращается время ожидания получения услуг.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- снижаются затраты органов государственной власти на организацию обмена информацией на внутреннем и межведомственном уровне.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Использованная литература:</a:t>
            </a:r>
          </a:p>
          <a:p>
            <a:endParaRPr lang="ru-RU" sz="800" dirty="0" smtClean="0"/>
          </a:p>
          <a:p>
            <a:r>
              <a:rPr lang="ru-RU" sz="1400" dirty="0" smtClean="0"/>
              <a:t>Государство, власть, управление и право. Под ред. Н.И. Глазуновой, М., 2000</a:t>
            </a:r>
          </a:p>
          <a:p>
            <a:endParaRPr lang="ru-RU" sz="800" dirty="0" smtClean="0"/>
          </a:p>
          <a:p>
            <a:r>
              <a:rPr lang="ru-RU" sz="1400" dirty="0" smtClean="0"/>
              <a:t>Х. </a:t>
            </a:r>
            <a:r>
              <a:rPr lang="ru-RU" sz="1400" dirty="0" err="1" smtClean="0"/>
              <a:t>Дзуцев</a:t>
            </a:r>
            <a:r>
              <a:rPr lang="ru-RU" sz="1400" dirty="0" smtClean="0"/>
              <a:t>.  «Народ и власть в Российской Федерации: социологический анализ».</a:t>
            </a:r>
            <a:br>
              <a:rPr lang="ru-RU" sz="1400" dirty="0" smtClean="0"/>
            </a:br>
            <a:r>
              <a:rPr lang="ru-RU" sz="1400" dirty="0" smtClean="0"/>
              <a:t>РСО-А, Владикавказ, 2003</a:t>
            </a:r>
            <a:endParaRPr lang="ru-RU" sz="900" dirty="0" smtClean="0"/>
          </a:p>
          <a:p>
            <a:endParaRPr lang="ru-RU" sz="800" dirty="0" smtClean="0"/>
          </a:p>
          <a:p>
            <a:r>
              <a:rPr lang="ru-RU" sz="1400" dirty="0" err="1" smtClean="0"/>
              <a:t>Ж.Касьяненко</a:t>
            </a:r>
            <a:r>
              <a:rPr lang="ru-RU" sz="1400" dirty="0" smtClean="0"/>
              <a:t>. »Когда власть не слышит народ», "СОВЕТСКАЯ РОССИЯ" N 65 (12408), 19 июня 2003 г.</a:t>
            </a:r>
          </a:p>
          <a:p>
            <a:endParaRPr lang="ru-RU" sz="800" dirty="0" smtClean="0"/>
          </a:p>
          <a:p>
            <a:r>
              <a:rPr lang="ru-RU" sz="1400" dirty="0" smtClean="0"/>
              <a:t>Миронов М.А. Обращения граждан как элемент системы защиты прав человека и основных свобод: право и практика,- М., 2001, с. 143 – 144</a:t>
            </a:r>
          </a:p>
          <a:p>
            <a:endParaRPr lang="ru-RU" sz="800" dirty="0" smtClean="0"/>
          </a:p>
          <a:p>
            <a:r>
              <a:rPr lang="ru-RU" sz="1400" dirty="0" smtClean="0"/>
              <a:t>Ясин Е.Г. Модернизация российской экономики: что в повестке дня (доклад на Второй Международной кон­ференции “Модернизация экономики России”, Москва, ГУ-ВШЭ 3-5 апреля 2001 г.), М., 2001, с. 21</a:t>
            </a:r>
          </a:p>
          <a:p>
            <a:endParaRPr lang="ru-RU" sz="800" dirty="0" smtClean="0"/>
          </a:p>
          <a:p>
            <a:r>
              <a:rPr lang="ru-RU" sz="1400" i="1" dirty="0" smtClean="0"/>
              <a:t>Фундаментальные основы информатики: социальная информатика.: Учебное пособие для вузов / Колин К.К. - М.: </a:t>
            </a:r>
            <a:r>
              <a:rPr lang="ru-RU" sz="1400" i="1" dirty="0" err="1" smtClean="0"/>
              <a:t>Академ.проект</a:t>
            </a:r>
            <a:r>
              <a:rPr lang="ru-RU" sz="1400" i="1" dirty="0" smtClean="0"/>
              <a:t>: Деловая книга Екатеринбург, 2008.- 350 с.</a:t>
            </a:r>
          </a:p>
          <a:p>
            <a:endParaRPr lang="ru-RU" sz="800" dirty="0" smtClean="0"/>
          </a:p>
          <a:p>
            <a:r>
              <a:rPr lang="en-US" sz="1400" dirty="0" smtClean="0">
                <a:hlinkClick r:id="rId2"/>
              </a:rPr>
              <a:t>http://www.intertrust.ru/analytics/articles/380/</a:t>
            </a:r>
            <a:r>
              <a:rPr lang="ru-RU" sz="1400" dirty="0" smtClean="0"/>
              <a:t> ;</a:t>
            </a:r>
          </a:p>
          <a:p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http://letters.kremlin.ru/</a:t>
            </a:r>
            <a:r>
              <a:rPr lang="ru-RU" sz="1400" dirty="0" smtClean="0"/>
              <a:t>;</a:t>
            </a:r>
          </a:p>
          <a:p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http://www.rsoc.ru/treatments/</a:t>
            </a:r>
            <a:r>
              <a:rPr lang="ru-RU" sz="1400" dirty="0" smtClean="0"/>
              <a:t>;</a:t>
            </a:r>
          </a:p>
          <a:p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http://blog.kremlin.ru/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r>
              <a:rPr lang="en-US" sz="1400" dirty="0" smtClean="0">
                <a:hlinkClick r:id="rId6"/>
              </a:rPr>
              <a:t>http://</a:t>
            </a:r>
            <a:r>
              <a:rPr lang="ru-RU" sz="1400" dirty="0" err="1" smtClean="0">
                <a:hlinkClick r:id="rId6"/>
              </a:rPr>
              <a:t>президент.рф</a:t>
            </a:r>
            <a:r>
              <a:rPr lang="ru-RU" sz="1400" dirty="0" smtClean="0">
                <a:hlinkClick r:id="rId6"/>
              </a:rPr>
              <a:t>/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r>
              <a:rPr lang="en-US" sz="1400" dirty="0" smtClean="0">
                <a:hlinkClick r:id="rId7"/>
              </a:rPr>
              <a:t>http://community.livejournal.com/blog_medvedev</a:t>
            </a:r>
            <a:r>
              <a:rPr lang="ru-RU" sz="1400" dirty="0"/>
              <a:t> 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en-US" sz="1400" dirty="0" smtClean="0">
                <a:hlinkClick r:id="rId8"/>
              </a:rPr>
              <a:t>http://www.i-u.ru/biblio/archive/sokolova_soci/00.aspx</a:t>
            </a:r>
            <a:endParaRPr lang="ru-RU" sz="1400" dirty="0" smtClean="0"/>
          </a:p>
          <a:p>
            <a:endParaRPr lang="ru-RU" sz="1400" dirty="0"/>
          </a:p>
          <a:p>
            <a:r>
              <a:rPr lang="en-US" sz="1400" dirty="0" smtClean="0">
                <a:hlinkClick r:id="rId9"/>
              </a:rPr>
              <a:t>http://base.garant.ru/12146661/</a:t>
            </a:r>
            <a:r>
              <a:rPr lang="ru-RU" sz="1400" dirty="0" smtClean="0"/>
              <a:t> 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pPr algn="r"/>
            <a:endParaRPr lang="ru-RU" sz="1400" b="1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«Анализ использования Интернет - технологий в коммуникации Президента РФ и общественности»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1273922430_zona-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6408712" cy="480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«Диалог </a:t>
            </a:r>
            <a:r>
              <a:rPr lang="ru-RU" sz="2400" dirty="0"/>
              <a:t>- это коммуникация двух сторон с разными мнениями, которые слышат друг друга и реагируют на реплики друг </a:t>
            </a:r>
            <a:r>
              <a:rPr lang="ru-RU" sz="2400" dirty="0" smtClean="0"/>
              <a:t>друга».</a:t>
            </a:r>
            <a:endParaRPr lang="ru-RU" sz="2400" dirty="0"/>
          </a:p>
        </p:txBody>
      </p:sp>
      <p:pic>
        <p:nvPicPr>
          <p:cNvPr id="3" name="Рисунок 2" descr="3740688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05064"/>
            <a:ext cx="3822576" cy="2658127"/>
          </a:xfrm>
          <a:prstGeom prst="rect">
            <a:avLst/>
          </a:prstGeom>
        </p:spPr>
      </p:pic>
      <p:pic>
        <p:nvPicPr>
          <p:cNvPr id="4" name="Рисунок 3" descr="Comunicacion%20virtu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852936"/>
            <a:ext cx="3456384" cy="3480048"/>
          </a:xfrm>
          <a:prstGeom prst="rect">
            <a:avLst/>
          </a:prstGeom>
        </p:spPr>
      </p:pic>
      <p:pic>
        <p:nvPicPr>
          <p:cNvPr id="6" name="Рисунок 5" descr="ledialog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412776"/>
            <a:ext cx="291525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ст. 9 п.1 Федерального закона РФ от 2 мая 2006 г. № 59-ФЗ «О порядке рассмотрения обращений граждан Российской Федерации</a:t>
            </a:r>
            <a:r>
              <a:rPr lang="ru-RU" sz="2000" dirty="0" smtClean="0"/>
              <a:t>»</a:t>
            </a:r>
          </a:p>
          <a:p>
            <a:pPr algn="r"/>
            <a:endParaRPr lang="ru-RU" sz="1100" b="1" dirty="0" smtClean="0"/>
          </a:p>
          <a:p>
            <a:pPr algn="r"/>
            <a:r>
              <a:rPr lang="ru-RU" sz="2400" b="1" dirty="0" smtClean="0"/>
              <a:t>… </a:t>
            </a:r>
            <a:r>
              <a:rPr lang="ru-RU" sz="2400" b="1" dirty="0"/>
              <a:t>«обращение, поступившее в государственный орган, орган </a:t>
            </a:r>
            <a:r>
              <a:rPr lang="ru-RU" sz="2400" b="1" dirty="0" smtClean="0"/>
              <a:t>местного самоуправления </a:t>
            </a:r>
            <a:r>
              <a:rPr lang="ru-RU" sz="2400" b="1" dirty="0"/>
              <a:t>или должностному лицу в соответствии с их компетенцией, </a:t>
            </a:r>
            <a:r>
              <a:rPr lang="ru-RU" sz="2400" b="1" dirty="0" smtClean="0"/>
              <a:t>подлежит </a:t>
            </a:r>
            <a:r>
              <a:rPr lang="ru-RU" sz="2400" b="1" dirty="0"/>
              <a:t>обязательному рассмотрению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80528" y="3284984"/>
            <a:ext cx="932452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с</a:t>
            </a:r>
            <a:r>
              <a:rPr lang="ru-RU" sz="2000" dirty="0" smtClean="0"/>
              <a:t>т. 5 Федерального закона «О порядке рассмотрения обращений граждан Российской Федерации» от 02.05.2006 года № 59-ФЗ</a:t>
            </a:r>
          </a:p>
          <a:p>
            <a:pPr algn="r"/>
            <a:r>
              <a:rPr lang="ru-RU" sz="1600" i="1" dirty="0" smtClean="0"/>
              <a:t>в редакции Федеральных законов от 29.06.2010 N 126-ФЗ, от 27.07.2010 N 227-ФЗ</a:t>
            </a:r>
            <a:r>
              <a:rPr lang="ru-RU" sz="2000" dirty="0" smtClean="0"/>
              <a:t> </a:t>
            </a:r>
          </a:p>
          <a:p>
            <a:pPr algn="r"/>
            <a:endParaRPr lang="ru-RU" sz="1100" dirty="0" smtClean="0"/>
          </a:p>
          <a:p>
            <a:pPr algn="r"/>
            <a:r>
              <a:rPr lang="ru-RU" sz="2400" b="1" dirty="0" smtClean="0"/>
              <a:t>«При рассмотрении обращения государственным органом, органом местного самоуправления или должностным лицом гражданин имеет право:</a:t>
            </a:r>
          </a:p>
          <a:p>
            <a:pPr algn="r"/>
            <a:r>
              <a:rPr lang="ru-RU" sz="2400" b="1" dirty="0" smtClean="0"/>
              <a:t>1) представлять дополнительные документы и материалы либо обращаться с просьбой об их истребовании, в том числе в электронной форме».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Официальный сайт Президента Российской Федерации Медведева Д. А.</a:t>
            </a:r>
          </a:p>
          <a:p>
            <a:pPr algn="ctr"/>
            <a:r>
              <a:rPr lang="ru-RU" sz="2400" b="1" u="sng" dirty="0" smtClean="0"/>
              <a:t>http</a:t>
            </a:r>
            <a:r>
              <a:rPr lang="ru-RU" sz="2400" b="1" u="sng" dirty="0"/>
              <a:t>://президент.рф/</a:t>
            </a:r>
            <a:endParaRPr lang="ru-RU" sz="2400" b="1" dirty="0"/>
          </a:p>
        </p:txBody>
      </p:sp>
      <p:pic>
        <p:nvPicPr>
          <p:cNvPr id="3" name="Рисунок 2" descr="5do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08721"/>
            <a:ext cx="5472608" cy="2376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57301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Раздел «Обращения»</a:t>
            </a:r>
          </a:p>
          <a:p>
            <a:pPr algn="ctr"/>
            <a:r>
              <a:rPr lang="ru-RU" sz="2400" b="1" u="sng" dirty="0" smtClean="0"/>
              <a:t>http</a:t>
            </a:r>
            <a:r>
              <a:rPr lang="ru-RU" sz="2400" b="1" u="sng" dirty="0"/>
              <a:t>://</a:t>
            </a:r>
            <a:r>
              <a:rPr lang="ru-RU" sz="2400" b="1" u="sng" dirty="0" smtClean="0"/>
              <a:t>обращения.президент.рф/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14850"/>
            <a:ext cx="8692455" cy="215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«Обращения, направленные в электронном виде через официальный сайт Президента России, поступают на рассмотрение в Управление Президента Российской Федерации по работе с обращениями граждан и организаций.</a:t>
            </a:r>
          </a:p>
          <a:p>
            <a:pPr algn="just"/>
            <a:r>
              <a:rPr lang="ru-RU" sz="1600" dirty="0" smtClean="0"/>
              <a:t>Перед отправкой электронного обращения необходимо корректно заполнить анкету.</a:t>
            </a:r>
          </a:p>
          <a:p>
            <a:pPr algn="just"/>
            <a:r>
              <a:rPr lang="ru-RU" sz="1600" dirty="0" smtClean="0"/>
              <a:t>Ответ автору обращения направляется по его выбору: </a:t>
            </a:r>
          </a:p>
          <a:p>
            <a:pPr lvl="1" algn="just"/>
            <a:r>
              <a:rPr lang="ru-RU" sz="1600" dirty="0" smtClean="0"/>
              <a:t>- в форме электронного документа, если им указаны фамилия, имя, отчество (последнее – при наличии) и адрес электронной почты (</a:t>
            </a:r>
            <a:r>
              <a:rPr lang="ru-RU" sz="1600" dirty="0" err="1" smtClean="0"/>
              <a:t>e-mail</a:t>
            </a:r>
            <a:r>
              <a:rPr lang="ru-RU" sz="1600" dirty="0" smtClean="0"/>
              <a:t>);</a:t>
            </a:r>
          </a:p>
          <a:p>
            <a:pPr lvl="1" algn="just"/>
            <a:r>
              <a:rPr lang="ru-RU" sz="1600" dirty="0" smtClean="0"/>
              <a:t>- в письменной форме, если им указаны фамилия, имя, отчество (последнее – при наличии), адрес электронной почты (</a:t>
            </a:r>
            <a:r>
              <a:rPr lang="ru-RU" sz="1600" dirty="0" err="1" smtClean="0"/>
              <a:t>e-mail</a:t>
            </a:r>
            <a:r>
              <a:rPr lang="ru-RU" sz="1600" dirty="0" smtClean="0"/>
              <a:t>) и почтовый адрес.</a:t>
            </a:r>
          </a:p>
          <a:p>
            <a:pPr algn="just"/>
            <a:r>
              <a:rPr lang="ru-RU" sz="1600" dirty="0" smtClean="0"/>
              <a:t>Уведомление автору о ходе рассмотрения его обращения направляется в электронном виде по адресу электронной почты (</a:t>
            </a:r>
            <a:r>
              <a:rPr lang="ru-RU" sz="1600" dirty="0" err="1" smtClean="0"/>
              <a:t>e-mail</a:t>
            </a:r>
            <a:r>
              <a:rPr lang="ru-RU" sz="1600" dirty="0" smtClean="0"/>
              <a:t>), указанному в анкете.</a:t>
            </a:r>
          </a:p>
          <a:p>
            <a:pPr algn="just"/>
            <a:r>
              <a:rPr lang="ru-RU" sz="1600" dirty="0" smtClean="0"/>
              <a:t>Размер электронного обращения не может превышать 2 тысячи знаков.</a:t>
            </a:r>
          </a:p>
          <a:p>
            <a:pPr algn="just"/>
            <a:r>
              <a:rPr lang="ru-RU" sz="1600" dirty="0" smtClean="0"/>
              <a:t>Обращение может содержать вложенные документы и материалы в электронной форме в виде одного файла без архивирования. Размер файла вложения не может превышать 5 Мб. Для вложений допустимы следующие форматы файлов: </a:t>
            </a:r>
            <a:r>
              <a:rPr lang="ru-RU" sz="1600" dirty="0" err="1" smtClean="0"/>
              <a:t>txt</a:t>
            </a:r>
            <a:r>
              <a:rPr lang="ru-RU" sz="1600" dirty="0" smtClean="0"/>
              <a:t>, </a:t>
            </a:r>
            <a:r>
              <a:rPr lang="ru-RU" sz="1600" dirty="0" err="1" smtClean="0"/>
              <a:t>doc</a:t>
            </a:r>
            <a:r>
              <a:rPr lang="ru-RU" sz="1600" dirty="0" smtClean="0"/>
              <a:t>, </a:t>
            </a:r>
            <a:r>
              <a:rPr lang="ru-RU" sz="1600" dirty="0" err="1" smtClean="0"/>
              <a:t>rtf</a:t>
            </a:r>
            <a:r>
              <a:rPr lang="ru-RU" sz="1600" dirty="0" smtClean="0"/>
              <a:t>, </a:t>
            </a:r>
            <a:r>
              <a:rPr lang="ru-RU" sz="1600" dirty="0" err="1" smtClean="0"/>
              <a:t>xls</a:t>
            </a:r>
            <a:r>
              <a:rPr lang="ru-RU" sz="1600" dirty="0" smtClean="0"/>
              <a:t>, </a:t>
            </a:r>
            <a:r>
              <a:rPr lang="ru-RU" sz="1600" dirty="0" err="1" smtClean="0"/>
              <a:t>pps</a:t>
            </a:r>
            <a:r>
              <a:rPr lang="ru-RU" sz="1600" dirty="0" smtClean="0"/>
              <a:t>, </a:t>
            </a:r>
            <a:r>
              <a:rPr lang="ru-RU" sz="1600" dirty="0" err="1" smtClean="0"/>
              <a:t>ppt</a:t>
            </a:r>
            <a:r>
              <a:rPr lang="ru-RU" sz="1600" dirty="0" smtClean="0"/>
              <a:t>, </a:t>
            </a:r>
            <a:r>
              <a:rPr lang="ru-RU" sz="1600" dirty="0" err="1" smtClean="0"/>
              <a:t>pdf</a:t>
            </a:r>
            <a:r>
              <a:rPr lang="ru-RU" sz="1600" dirty="0" smtClean="0"/>
              <a:t>, </a:t>
            </a:r>
            <a:r>
              <a:rPr lang="ru-RU" sz="1600" dirty="0" err="1" smtClean="0"/>
              <a:t>jpg</a:t>
            </a:r>
            <a:r>
              <a:rPr lang="ru-RU" sz="1600" dirty="0" smtClean="0"/>
              <a:t>, </a:t>
            </a:r>
            <a:r>
              <a:rPr lang="ru-RU" sz="1600" dirty="0" err="1" smtClean="0"/>
              <a:t>bmp</a:t>
            </a:r>
            <a:r>
              <a:rPr lang="ru-RU" sz="1600" dirty="0" smtClean="0"/>
              <a:t>, </a:t>
            </a:r>
            <a:r>
              <a:rPr lang="ru-RU" sz="1600" dirty="0" err="1" smtClean="0"/>
              <a:t>png</a:t>
            </a:r>
            <a:r>
              <a:rPr lang="ru-RU" sz="1600" dirty="0" smtClean="0"/>
              <a:t>, </a:t>
            </a:r>
            <a:r>
              <a:rPr lang="ru-RU" sz="1600" dirty="0" err="1" smtClean="0"/>
              <a:t>tif</a:t>
            </a:r>
            <a:r>
              <a:rPr lang="ru-RU" sz="1600" dirty="0" smtClean="0"/>
              <a:t>, </a:t>
            </a:r>
            <a:r>
              <a:rPr lang="ru-RU" sz="1600" dirty="0" err="1" smtClean="0"/>
              <a:t>gif</a:t>
            </a:r>
            <a:r>
              <a:rPr lang="ru-RU" sz="1600" dirty="0" smtClean="0"/>
              <a:t>, </a:t>
            </a:r>
            <a:r>
              <a:rPr lang="ru-RU" sz="1600" dirty="0" err="1" smtClean="0"/>
              <a:t>pcx</a:t>
            </a:r>
            <a:r>
              <a:rPr lang="ru-RU" sz="1600" dirty="0" smtClean="0"/>
              <a:t>, mp3, </a:t>
            </a:r>
            <a:r>
              <a:rPr lang="ru-RU" sz="1600" dirty="0" err="1" smtClean="0"/>
              <a:t>wma</a:t>
            </a:r>
            <a:r>
              <a:rPr lang="ru-RU" sz="1600" dirty="0" smtClean="0"/>
              <a:t>, </a:t>
            </a:r>
            <a:r>
              <a:rPr lang="ru-RU" sz="1600" dirty="0" err="1" smtClean="0"/>
              <a:t>avi</a:t>
            </a:r>
            <a:r>
              <a:rPr lang="ru-RU" sz="1600" dirty="0" smtClean="0"/>
              <a:t>, mp4, </a:t>
            </a:r>
            <a:r>
              <a:rPr lang="ru-RU" sz="1600" dirty="0" err="1" smtClean="0"/>
              <a:t>mkv</a:t>
            </a:r>
            <a:r>
              <a:rPr lang="ru-RU" sz="1600" dirty="0" smtClean="0"/>
              <a:t>, </a:t>
            </a:r>
            <a:r>
              <a:rPr lang="ru-RU" sz="1600" dirty="0" err="1" smtClean="0"/>
              <a:t>wmv</a:t>
            </a:r>
            <a:r>
              <a:rPr lang="ru-RU" sz="1600" dirty="0" smtClean="0"/>
              <a:t>, </a:t>
            </a:r>
            <a:r>
              <a:rPr lang="ru-RU" sz="1600" dirty="0" err="1" smtClean="0"/>
              <a:t>mov</a:t>
            </a:r>
            <a:r>
              <a:rPr lang="ru-RU" sz="1600" dirty="0" smtClean="0"/>
              <a:t>, </a:t>
            </a:r>
            <a:r>
              <a:rPr lang="ru-RU" sz="1600" dirty="0" err="1" smtClean="0"/>
              <a:t>flv</a:t>
            </a:r>
            <a:r>
              <a:rPr lang="ru-RU" sz="1600" dirty="0" smtClean="0"/>
              <a:t>. Иные форматы не обрабатываются в информационных системах Администрации Президента Российской Федерации.</a:t>
            </a:r>
          </a:p>
          <a:p>
            <a:pPr algn="just"/>
            <a:r>
              <a:rPr lang="ru-RU" sz="1600" dirty="0" smtClean="0"/>
              <a:t>Обращение не принимается к рассмотрению, если: </a:t>
            </a:r>
          </a:p>
          <a:p>
            <a:pPr lvl="1" algn="just"/>
            <a:r>
              <a:rPr lang="ru-RU" sz="1600" dirty="0" smtClean="0"/>
              <a:t>- в нем содержится нецензурная лексика, оскорбительные выражения;</a:t>
            </a:r>
          </a:p>
          <a:p>
            <a:pPr lvl="1" algn="just"/>
            <a:r>
              <a:rPr lang="ru-RU" sz="1600" dirty="0" smtClean="0"/>
              <a:t>- текст написан по-русски с использованием латиницы или набран целиком           - заглавными буквами, не разбит на предложения;</a:t>
            </a:r>
          </a:p>
          <a:p>
            <a:pPr lvl="1" algn="just"/>
            <a:r>
              <a:rPr lang="ru-RU" sz="1600" dirty="0" smtClean="0"/>
              <a:t>- указан неполный или недостоверный почтовый адрес;</a:t>
            </a:r>
          </a:p>
          <a:p>
            <a:pPr lvl="1" algn="just"/>
            <a:r>
              <a:rPr lang="ru-RU" sz="1600" dirty="0" smtClean="0"/>
              <a:t>- обращение не адресовано Президенту России;</a:t>
            </a:r>
          </a:p>
          <a:p>
            <a:pPr lvl="1" algn="just"/>
            <a:r>
              <a:rPr lang="ru-RU" sz="1600" dirty="0" smtClean="0"/>
              <a:t>- обращение не содержит конкретных заявлений, жалоб, предложений (</a:t>
            </a:r>
            <a:r>
              <a:rPr lang="ru-RU" sz="1600" b="1" dirty="0" smtClean="0"/>
              <a:t>вопросы и комментарии общего характера предлагаем направлять на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2"/>
              </a:rPr>
              <a:t>http://blog.kremlin.ru</a:t>
            </a:r>
            <a:r>
              <a:rPr lang="ru-RU" sz="1600" dirty="0" smtClean="0"/>
              <a:t>)».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1683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Информационно-статистический обзор </a:t>
            </a:r>
            <a:r>
              <a:rPr lang="ru-RU" sz="2400" b="1" dirty="0" smtClean="0"/>
              <a:t> рассмотренных </a:t>
            </a:r>
            <a:r>
              <a:rPr lang="ru-RU" sz="2400" b="1" dirty="0"/>
              <a:t>в 2009 году</a:t>
            </a:r>
          </a:p>
          <a:p>
            <a:pPr algn="r"/>
            <a:r>
              <a:rPr lang="ru-RU" sz="2400" b="1" dirty="0"/>
              <a:t>обращений граждан, адресованных </a:t>
            </a:r>
            <a:r>
              <a:rPr lang="ru-RU" sz="2400" b="1" dirty="0" smtClean="0"/>
              <a:t> Президенту </a:t>
            </a:r>
            <a:r>
              <a:rPr lang="ru-RU" sz="2400" b="1" dirty="0"/>
              <a:t>Российской Федерации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Открытость власти, ведущей постоянный диалог с обществом, обусловила рост количества устных обращений по сравнению с 2008 годом на 65,9 %.</a:t>
            </a:r>
          </a:p>
          <a:p>
            <a:pPr algn="r"/>
            <a:r>
              <a:rPr lang="ru-RU" dirty="0" smtClean="0"/>
              <a:t> Акцентированность публичной политики Президента Российской Федерации на обсуждении непосредственно с гражданами важнейших вопросов общественной жизни страны с использованием современных коммуникативных средств для привлечения населения к диалогу, личный приём граждан Президентом Российской Федерации обусловили увеличение на 31,8 % количества письменных обращений по сравнению с 2008 годом по всем федеральным округам и по стране в целом.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64904"/>
            <a:ext cx="439248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 целом, количество обращений по сети Интернет увеличилось по сравнению с 2008 годом в 2,3 раза и достигло в 2009 году 49,1 процента от общего количества письменных обращений. Значительный рост числа обращений по сети Интернет обусловлен открытием в </a:t>
            </a:r>
            <a:r>
              <a:rPr lang="ru-RU" dirty="0" err="1" smtClean="0"/>
              <a:t>интернет-ресурсах</a:t>
            </a:r>
            <a:r>
              <a:rPr lang="ru-RU" dirty="0" smtClean="0"/>
              <a:t> «</a:t>
            </a:r>
            <a:r>
              <a:rPr lang="ru-RU" dirty="0" err="1" smtClean="0"/>
              <a:t>Видеоблога</a:t>
            </a:r>
            <a:r>
              <a:rPr lang="ru-RU" dirty="0" smtClean="0"/>
              <a:t> Дмитрия Медведева» и  «</a:t>
            </a:r>
            <a:r>
              <a:rPr lang="ru-RU" dirty="0" err="1" smtClean="0"/>
              <a:t>Блога</a:t>
            </a:r>
            <a:r>
              <a:rPr lang="ru-RU" dirty="0" smtClean="0"/>
              <a:t> Дмитрия Медведева» в «Живом журнале», позволяющих переходить с </a:t>
            </a:r>
            <a:r>
              <a:rPr lang="ru-RU" dirty="0" err="1" smtClean="0"/>
              <a:t>блогов</a:t>
            </a:r>
            <a:r>
              <a:rPr lang="ru-RU" dirty="0" smtClean="0"/>
              <a:t> в раздел «Письма Президенту» на официальном сайте Президента Российской Федерации для обращения к Главе государства.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3762"/>
            <a:ext cx="6264696" cy="360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389</TotalTime>
  <Words>1092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Московский Государственный Университет имени М. В. Ломоносова, социологический факультет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Государственный Университет имени М. В. Ломоносова, социологический факультет</dc:title>
  <dc:creator>владимир</dc:creator>
  <cp:lastModifiedBy>владимир</cp:lastModifiedBy>
  <cp:revision>39</cp:revision>
  <dcterms:created xsi:type="dcterms:W3CDTF">2011-04-11T21:02:07Z</dcterms:created>
  <dcterms:modified xsi:type="dcterms:W3CDTF">2011-04-12T03:31:26Z</dcterms:modified>
</cp:coreProperties>
</file>