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notesMasterIdLst>
    <p:notesMasterId r:id="rId19"/>
  </p:notesMasterIdLst>
  <p:sldIdLst>
    <p:sldId id="256" r:id="rId2"/>
    <p:sldId id="257" r:id="rId3"/>
    <p:sldId id="258" r:id="rId4"/>
    <p:sldId id="277" r:id="rId5"/>
    <p:sldId id="270" r:id="rId6"/>
    <p:sldId id="278" r:id="rId7"/>
    <p:sldId id="269" r:id="rId8"/>
    <p:sldId id="276" r:id="rId9"/>
    <p:sldId id="267" r:id="rId10"/>
    <p:sldId id="266" r:id="rId11"/>
    <p:sldId id="279" r:id="rId12"/>
    <p:sldId id="265" r:id="rId13"/>
    <p:sldId id="264" r:id="rId14"/>
    <p:sldId id="280" r:id="rId15"/>
    <p:sldId id="281" r:id="rId16"/>
    <p:sldId id="260" r:id="rId17"/>
    <p:sldId id="259" r:id="rId18"/>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8" d="100"/>
          <a:sy n="88" d="100"/>
        </p:scale>
        <p:origin x="-1062"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BFD3EB7-3EBF-4C28-95AF-EB03FE736A8F}" type="datetimeFigureOut">
              <a:rPr lang="ru-RU" smtClean="0"/>
              <a:pPr/>
              <a:t>12.04.2011</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03197C9-B8B4-4025-B6D7-104E9119ACF9}" type="slidenum">
              <a:rPr lang="ru-RU" smtClean="0"/>
              <a:pPr/>
              <a:t>‹#›</a:t>
            </a:fld>
            <a:endParaRPr lang="ru-RU"/>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fld id="{C03197C9-B8B4-4025-B6D7-104E9119ACF9}" type="slidenum">
              <a:rPr lang="ru-RU" smtClean="0"/>
              <a:pPr/>
              <a:t>7</a:t>
            </a:fld>
            <a:endParaRPr lang="ru-RU"/>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bg>
      <p:bgRef idx="1001">
        <a:schemeClr val="bg2"/>
      </p:bgRef>
    </p:bg>
    <p:spTree>
      <p:nvGrpSpPr>
        <p:cNvPr id="1" name=""/>
        <p:cNvGrpSpPr/>
        <p:nvPr/>
      </p:nvGrpSpPr>
      <p:grpSpPr>
        <a:xfrm>
          <a:off x="0" y="0"/>
          <a:ext cx="0" cy="0"/>
          <a:chOff x="0" y="0"/>
          <a:chExt cx="0" cy="0"/>
        </a:xfrm>
      </p:grpSpPr>
      <p:sp>
        <p:nvSpPr>
          <p:cNvPr id="7" name="Прямоугольник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Прямоугольник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оугольник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Заголовок 7"/>
          <p:cNvSpPr>
            <a:spLocks noGrp="1"/>
          </p:cNvSpPr>
          <p:nvPr>
            <p:ph type="ctrTitle"/>
          </p:nvPr>
        </p:nvSpPr>
        <p:spPr>
          <a:xfrm>
            <a:off x="2362200" y="4038600"/>
            <a:ext cx="6477000" cy="1828800"/>
          </a:xfrm>
        </p:spPr>
        <p:txBody>
          <a:bodyPr anchor="b"/>
          <a:lstStyle>
            <a:lvl1pPr>
              <a:defRPr cap="all" baseline="0"/>
            </a:lvl1pPr>
          </a:lstStyle>
          <a:p>
            <a:r>
              <a:rPr kumimoji="0" lang="ru-RU" smtClean="0"/>
              <a:t>Образец заголовка</a:t>
            </a:r>
            <a:endParaRPr kumimoji="0" lang="en-US"/>
          </a:p>
        </p:txBody>
      </p:sp>
      <p:sp>
        <p:nvSpPr>
          <p:cNvPr id="9" name="Подзаголовок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28" name="Дата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F2F61825-D50A-4F25-8772-68DA85BFF657}" type="datetimeFigureOut">
              <a:rPr lang="ru-RU" smtClean="0"/>
              <a:pPr/>
              <a:t>12.04.2011</a:t>
            </a:fld>
            <a:endParaRPr lang="ru-RU"/>
          </a:p>
        </p:txBody>
      </p:sp>
      <p:sp>
        <p:nvSpPr>
          <p:cNvPr id="17" name="Нижний колонтитул 16"/>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ru-RU"/>
          </a:p>
        </p:txBody>
      </p:sp>
      <p:sp>
        <p:nvSpPr>
          <p:cNvPr id="29" name="Номер слайда 28"/>
          <p:cNvSpPr>
            <a:spLocks noGrp="1"/>
          </p:cNvSpPr>
          <p:nvPr>
            <p:ph type="sldNum" sz="quarter" idx="12"/>
          </p:nvPr>
        </p:nvSpPr>
        <p:spPr>
          <a:xfrm>
            <a:off x="8001000" y="228600"/>
            <a:ext cx="838200" cy="381000"/>
          </a:xfrm>
        </p:spPr>
        <p:txBody>
          <a:bodyPr/>
          <a:lstStyle>
            <a:lvl1pPr>
              <a:defRPr>
                <a:solidFill>
                  <a:schemeClr val="tx2"/>
                </a:solidFill>
              </a:defRPr>
            </a:lvl1pPr>
          </a:lstStyle>
          <a:p>
            <a:fld id="{A10A62B8-6BB2-4028-B304-919E36526958}" type="slidenum">
              <a:rPr lang="ru-RU" smtClean="0"/>
              <a:pPr/>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F2F61825-D50A-4F25-8772-68DA85BFF657}" type="datetimeFigureOut">
              <a:rPr lang="ru-RU" smtClean="0"/>
              <a:pPr/>
              <a:t>12.04.2011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A10A62B8-6BB2-4028-B304-919E3652695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ый заголовок и текст">
    <p:bg>
      <p:bgRef idx="1001">
        <a:schemeClr val="bg1"/>
      </p:bgRef>
    </p:bg>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553200" y="609600"/>
            <a:ext cx="2057400" cy="5516563"/>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609600"/>
            <a:ext cx="5562600" cy="5516564"/>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a:xfrm>
            <a:off x="6553200" y="6248402"/>
            <a:ext cx="2209800" cy="365125"/>
          </a:xfrm>
        </p:spPr>
        <p:txBody>
          <a:bodyPr/>
          <a:lstStyle/>
          <a:p>
            <a:fld id="{F2F61825-D50A-4F25-8772-68DA85BFF657}" type="datetimeFigureOut">
              <a:rPr lang="ru-RU" smtClean="0"/>
              <a:pPr/>
              <a:t>12.04.2011</a:t>
            </a:fld>
            <a:endParaRPr lang="ru-RU"/>
          </a:p>
        </p:txBody>
      </p:sp>
      <p:sp>
        <p:nvSpPr>
          <p:cNvPr id="5" name="Нижний колонтитул 4"/>
          <p:cNvSpPr>
            <a:spLocks noGrp="1"/>
          </p:cNvSpPr>
          <p:nvPr>
            <p:ph type="ftr" sz="quarter" idx="11"/>
          </p:nvPr>
        </p:nvSpPr>
        <p:spPr>
          <a:xfrm>
            <a:off x="457201" y="6248207"/>
            <a:ext cx="5573483" cy="365125"/>
          </a:xfrm>
        </p:spPr>
        <p:txBody>
          <a:bodyPr/>
          <a:lstStyle/>
          <a:p>
            <a:endParaRPr lang="ru-RU"/>
          </a:p>
        </p:txBody>
      </p:sp>
      <p:sp>
        <p:nvSpPr>
          <p:cNvPr id="7" name="Прямоугольник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Прямоугольник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Прямоугольник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Номер слайда 5"/>
          <p:cNvSpPr>
            <a:spLocks noGrp="1"/>
          </p:cNvSpPr>
          <p:nvPr>
            <p:ph type="sldNum" sz="quarter" idx="12"/>
          </p:nvPr>
        </p:nvSpPr>
        <p:spPr>
          <a:xfrm rot="5400000">
            <a:off x="5989638" y="144462"/>
            <a:ext cx="533400" cy="244476"/>
          </a:xfrm>
        </p:spPr>
        <p:txBody>
          <a:bodyPr/>
          <a:lstStyle/>
          <a:p>
            <a:fld id="{A10A62B8-6BB2-4028-B304-919E36526958}" type="slidenum">
              <a:rPr lang="ru-RU" smtClean="0"/>
              <a:pPr/>
              <a:t>‹#›</a:t>
            </a:fld>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12648" y="228600"/>
            <a:ext cx="8153400" cy="990600"/>
          </a:xfrm>
        </p:spPr>
        <p:txBody>
          <a:bodyPr/>
          <a:lstStyle/>
          <a:p>
            <a:r>
              <a:rPr kumimoji="0" lang="ru-RU" smtClean="0"/>
              <a:t>Образец заголовка</a:t>
            </a:r>
            <a:endParaRPr kumimoji="0" lang="en-US"/>
          </a:p>
        </p:txBody>
      </p:sp>
      <p:sp>
        <p:nvSpPr>
          <p:cNvPr id="4" name="Дата 3"/>
          <p:cNvSpPr>
            <a:spLocks noGrp="1"/>
          </p:cNvSpPr>
          <p:nvPr>
            <p:ph type="dt" sz="half" idx="10"/>
          </p:nvPr>
        </p:nvSpPr>
        <p:spPr/>
        <p:txBody>
          <a:bodyPr/>
          <a:lstStyle/>
          <a:p>
            <a:fld id="{F2F61825-D50A-4F25-8772-68DA85BFF657}" type="datetimeFigureOut">
              <a:rPr lang="ru-RU" smtClean="0"/>
              <a:pPr/>
              <a:t>12.04.2011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lvl1pPr>
              <a:defRPr>
                <a:solidFill>
                  <a:srgbClr val="FFFFFF"/>
                </a:solidFill>
              </a:defRPr>
            </a:lvl1pPr>
          </a:lstStyle>
          <a:p>
            <a:fld id="{A10A62B8-6BB2-4028-B304-919E36526958}" type="slidenum">
              <a:rPr lang="ru-RU" smtClean="0"/>
              <a:pPr/>
              <a:t>‹#›</a:t>
            </a:fld>
            <a:endParaRPr lang="ru-RU"/>
          </a:p>
        </p:txBody>
      </p:sp>
      <p:sp>
        <p:nvSpPr>
          <p:cNvPr id="8" name="Содержимое 7"/>
          <p:cNvSpPr>
            <a:spLocks noGrp="1"/>
          </p:cNvSpPr>
          <p:nvPr>
            <p:ph sz="quarter" idx="1"/>
          </p:nvPr>
        </p:nvSpPr>
        <p:spPr>
          <a:xfrm>
            <a:off x="612648" y="1600200"/>
            <a:ext cx="8153400" cy="44958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3">
        <a:schemeClr val="bg1"/>
      </p:bgRef>
    </p:bg>
    <p:spTree>
      <p:nvGrpSpPr>
        <p:cNvPr id="1" name=""/>
        <p:cNvGrpSpPr/>
        <p:nvPr/>
      </p:nvGrpSpPr>
      <p:grpSpPr>
        <a:xfrm>
          <a:off x="0" y="0"/>
          <a:ext cx="0" cy="0"/>
          <a:chOff x="0" y="0"/>
          <a:chExt cx="0" cy="0"/>
        </a:xfrm>
      </p:grpSpPr>
      <p:sp>
        <p:nvSpPr>
          <p:cNvPr id="3" name="Текст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7" name="Прямоугольник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Прямоугольник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Прямоугольник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Заголовок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ru-RU" smtClean="0"/>
              <a:t>Образец заголовка</a:t>
            </a:r>
            <a:endParaRPr kumimoji="0" lang="en-US"/>
          </a:p>
        </p:txBody>
      </p:sp>
      <p:sp>
        <p:nvSpPr>
          <p:cNvPr id="12" name="Дата 11"/>
          <p:cNvSpPr>
            <a:spLocks noGrp="1"/>
          </p:cNvSpPr>
          <p:nvPr>
            <p:ph type="dt" sz="half" idx="10"/>
          </p:nvPr>
        </p:nvSpPr>
        <p:spPr/>
        <p:txBody>
          <a:bodyPr/>
          <a:lstStyle/>
          <a:p>
            <a:fld id="{F2F61825-D50A-4F25-8772-68DA85BFF657}" type="datetimeFigureOut">
              <a:rPr lang="ru-RU" smtClean="0"/>
              <a:pPr/>
              <a:t>12.04.2011</a:t>
            </a:fld>
            <a:endParaRPr lang="ru-RU"/>
          </a:p>
        </p:txBody>
      </p:sp>
      <p:sp>
        <p:nvSpPr>
          <p:cNvPr id="13" name="Номер слайда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A10A62B8-6BB2-4028-B304-919E36526958}" type="slidenum">
              <a:rPr lang="ru-RU" smtClean="0"/>
              <a:pPr/>
              <a:t>‹#›</a:t>
            </a:fld>
            <a:endParaRPr lang="ru-RU"/>
          </a:p>
        </p:txBody>
      </p:sp>
      <p:sp>
        <p:nvSpPr>
          <p:cNvPr id="14" name="Нижний колонтитул 13"/>
          <p:cNvSpPr>
            <a:spLocks noGrp="1"/>
          </p:cNvSpPr>
          <p:nvPr>
            <p:ph type="ftr" sz="quarter" idx="12"/>
          </p:nvPr>
        </p:nvSpPr>
        <p:spPr/>
        <p:txBody>
          <a:bodyPr/>
          <a:lstStyle/>
          <a:p>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9" name="Содержимое 8"/>
          <p:cNvSpPr>
            <a:spLocks noGrp="1"/>
          </p:cNvSpPr>
          <p:nvPr>
            <p:ph sz="quarter" idx="1"/>
          </p:nvPr>
        </p:nvSpPr>
        <p:spPr>
          <a:xfrm>
            <a:off x="609600" y="1589567"/>
            <a:ext cx="3886200"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1" name="Содержимое 10"/>
          <p:cNvSpPr>
            <a:spLocks noGrp="1"/>
          </p:cNvSpPr>
          <p:nvPr>
            <p:ph sz="quarter" idx="2"/>
          </p:nvPr>
        </p:nvSpPr>
        <p:spPr>
          <a:xfrm>
            <a:off x="4844901" y="1589567"/>
            <a:ext cx="3886200"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8" name="Дата 7"/>
          <p:cNvSpPr>
            <a:spLocks noGrp="1"/>
          </p:cNvSpPr>
          <p:nvPr>
            <p:ph type="dt" sz="half" idx="15"/>
          </p:nvPr>
        </p:nvSpPr>
        <p:spPr/>
        <p:txBody>
          <a:bodyPr rtlCol="0"/>
          <a:lstStyle/>
          <a:p>
            <a:fld id="{F2F61825-D50A-4F25-8772-68DA85BFF657}" type="datetimeFigureOut">
              <a:rPr lang="ru-RU" smtClean="0"/>
              <a:pPr/>
              <a:t>12.04.2011</a:t>
            </a:fld>
            <a:endParaRPr lang="ru-RU"/>
          </a:p>
        </p:txBody>
      </p:sp>
      <p:sp>
        <p:nvSpPr>
          <p:cNvPr id="10" name="Номер слайда 9"/>
          <p:cNvSpPr>
            <a:spLocks noGrp="1"/>
          </p:cNvSpPr>
          <p:nvPr>
            <p:ph type="sldNum" sz="quarter" idx="16"/>
          </p:nvPr>
        </p:nvSpPr>
        <p:spPr/>
        <p:txBody>
          <a:bodyPr rtlCol="0"/>
          <a:lstStyle/>
          <a:p>
            <a:fld id="{A10A62B8-6BB2-4028-B304-919E36526958}" type="slidenum">
              <a:rPr lang="ru-RU" smtClean="0"/>
              <a:pPr/>
              <a:t>‹#›</a:t>
            </a:fld>
            <a:endParaRPr lang="ru-RU"/>
          </a:p>
        </p:txBody>
      </p:sp>
      <p:sp>
        <p:nvSpPr>
          <p:cNvPr id="12" name="Нижний колонтитул 11"/>
          <p:cNvSpPr>
            <a:spLocks noGrp="1"/>
          </p:cNvSpPr>
          <p:nvPr>
            <p:ph type="ftr" sz="quarter" idx="17"/>
          </p:nvPr>
        </p:nvSpPr>
        <p:spPr/>
        <p:txBody>
          <a:bodyPr rtlCol="0"/>
          <a:lstStyle/>
          <a:p>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3400" y="273050"/>
            <a:ext cx="8153400" cy="869950"/>
          </a:xfrm>
        </p:spPr>
        <p:txBody>
          <a:bodyPr anchor="ctr"/>
          <a:lstStyle>
            <a:lvl1pPr>
              <a:defRPr/>
            </a:lvl1pPr>
          </a:lstStyle>
          <a:p>
            <a:r>
              <a:rPr kumimoji="0" lang="ru-RU" smtClean="0"/>
              <a:t>Образец заголовка</a:t>
            </a:r>
            <a:endParaRPr kumimoji="0" lang="en-US"/>
          </a:p>
        </p:txBody>
      </p:sp>
      <p:sp>
        <p:nvSpPr>
          <p:cNvPr id="11" name="Содержимое 10"/>
          <p:cNvSpPr>
            <a:spLocks noGrp="1"/>
          </p:cNvSpPr>
          <p:nvPr>
            <p:ph sz="quarter" idx="2"/>
          </p:nvPr>
        </p:nvSpPr>
        <p:spPr>
          <a:xfrm>
            <a:off x="609600" y="2438400"/>
            <a:ext cx="3886200" cy="35814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3" name="Содержимое 12"/>
          <p:cNvSpPr>
            <a:spLocks noGrp="1"/>
          </p:cNvSpPr>
          <p:nvPr>
            <p:ph sz="quarter" idx="4"/>
          </p:nvPr>
        </p:nvSpPr>
        <p:spPr>
          <a:xfrm>
            <a:off x="4800600" y="2438400"/>
            <a:ext cx="3886200" cy="35814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0" name="Дата 9"/>
          <p:cNvSpPr>
            <a:spLocks noGrp="1"/>
          </p:cNvSpPr>
          <p:nvPr>
            <p:ph type="dt" sz="half" idx="15"/>
          </p:nvPr>
        </p:nvSpPr>
        <p:spPr/>
        <p:txBody>
          <a:bodyPr rtlCol="0"/>
          <a:lstStyle/>
          <a:p>
            <a:fld id="{F2F61825-D50A-4F25-8772-68DA85BFF657}" type="datetimeFigureOut">
              <a:rPr lang="ru-RU" smtClean="0"/>
              <a:pPr/>
              <a:t>12.04.2011</a:t>
            </a:fld>
            <a:endParaRPr lang="ru-RU"/>
          </a:p>
        </p:txBody>
      </p:sp>
      <p:sp>
        <p:nvSpPr>
          <p:cNvPr id="12" name="Номер слайда 11"/>
          <p:cNvSpPr>
            <a:spLocks noGrp="1"/>
          </p:cNvSpPr>
          <p:nvPr>
            <p:ph type="sldNum" sz="quarter" idx="16"/>
          </p:nvPr>
        </p:nvSpPr>
        <p:spPr/>
        <p:txBody>
          <a:bodyPr rtlCol="0"/>
          <a:lstStyle/>
          <a:p>
            <a:fld id="{A10A62B8-6BB2-4028-B304-919E36526958}" type="slidenum">
              <a:rPr lang="ru-RU" smtClean="0"/>
              <a:pPr/>
              <a:t>‹#›</a:t>
            </a:fld>
            <a:endParaRPr lang="ru-RU"/>
          </a:p>
        </p:txBody>
      </p:sp>
      <p:sp>
        <p:nvSpPr>
          <p:cNvPr id="14" name="Нижний колонтитул 13"/>
          <p:cNvSpPr>
            <a:spLocks noGrp="1"/>
          </p:cNvSpPr>
          <p:nvPr>
            <p:ph type="ftr" sz="quarter" idx="17"/>
          </p:nvPr>
        </p:nvSpPr>
        <p:spPr/>
        <p:txBody>
          <a:bodyPr rtlCol="0"/>
          <a:lstStyle/>
          <a:p>
            <a:endParaRPr lang="ru-RU"/>
          </a:p>
        </p:txBody>
      </p:sp>
      <p:sp>
        <p:nvSpPr>
          <p:cNvPr id="16" name="Текст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ru-RU" smtClean="0"/>
              <a:t>Образец текста</a:t>
            </a:r>
          </a:p>
        </p:txBody>
      </p:sp>
      <p:sp>
        <p:nvSpPr>
          <p:cNvPr id="15" name="Текст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ru-RU" smtClean="0"/>
              <a:t>Образец текста</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p>
            <a:fld id="{F2F61825-D50A-4F25-8772-68DA85BFF657}" type="datetimeFigureOut">
              <a:rPr lang="ru-RU" smtClean="0"/>
              <a:pPr/>
              <a:t>12.04.2011</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lvl1pPr>
              <a:defRPr>
                <a:solidFill>
                  <a:srgbClr val="FFFFFF"/>
                </a:solidFill>
              </a:defRPr>
            </a:lvl1pPr>
          </a:lstStyle>
          <a:p>
            <a:fld id="{A10A62B8-6BB2-4028-B304-919E3652695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F2F61825-D50A-4F25-8772-68DA85BFF657}" type="datetimeFigureOut">
              <a:rPr lang="ru-RU" smtClean="0"/>
              <a:pPr/>
              <a:t>12.04.2011</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a:xfrm>
            <a:off x="0" y="6248400"/>
            <a:ext cx="533400" cy="381000"/>
          </a:xfrm>
        </p:spPr>
        <p:txBody>
          <a:bodyPr/>
          <a:lstStyle>
            <a:lvl1pPr>
              <a:defRPr>
                <a:solidFill>
                  <a:schemeClr val="tx2"/>
                </a:solidFill>
              </a:defRPr>
            </a:lvl1pPr>
          </a:lstStyle>
          <a:p>
            <a:fld id="{A10A62B8-6BB2-4028-B304-919E3652695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09600" y="273050"/>
            <a:ext cx="8077200" cy="869950"/>
          </a:xfrm>
        </p:spPr>
        <p:txBody>
          <a:bodyPr anchor="ctr"/>
          <a:lstStyle>
            <a:lvl1pPr algn="l">
              <a:buNone/>
              <a:defRPr sz="4400" b="0"/>
            </a:lvl1pPr>
          </a:lstStyle>
          <a:p>
            <a:r>
              <a:rPr kumimoji="0" lang="ru-RU" smtClean="0"/>
              <a:t>Образец заголовка</a:t>
            </a:r>
            <a:endParaRPr kumimoji="0" lang="en-US"/>
          </a:p>
        </p:txBody>
      </p:sp>
      <p:sp>
        <p:nvSpPr>
          <p:cNvPr id="5" name="Дата 4"/>
          <p:cNvSpPr>
            <a:spLocks noGrp="1"/>
          </p:cNvSpPr>
          <p:nvPr>
            <p:ph type="dt" sz="half" idx="10"/>
          </p:nvPr>
        </p:nvSpPr>
        <p:spPr/>
        <p:txBody>
          <a:bodyPr/>
          <a:lstStyle/>
          <a:p>
            <a:fld id="{F2F61825-D50A-4F25-8772-68DA85BFF657}" type="datetimeFigureOut">
              <a:rPr lang="ru-RU" smtClean="0"/>
              <a:pPr/>
              <a:t>12.04.2011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lvl1pPr>
              <a:defRPr>
                <a:solidFill>
                  <a:srgbClr val="FFFFFF"/>
                </a:solidFill>
              </a:defRPr>
            </a:lvl1pPr>
          </a:lstStyle>
          <a:p>
            <a:fld id="{A10A62B8-6BB2-4028-B304-919E36526958}" type="slidenum">
              <a:rPr lang="ru-RU" smtClean="0"/>
              <a:pPr/>
              <a:t>‹#›</a:t>
            </a:fld>
            <a:endParaRPr lang="ru-RU"/>
          </a:p>
        </p:txBody>
      </p:sp>
      <p:sp>
        <p:nvSpPr>
          <p:cNvPr id="3" name="Текст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9" name="Содержимое 8"/>
          <p:cNvSpPr>
            <a:spLocks noGrp="1"/>
          </p:cNvSpPr>
          <p:nvPr>
            <p:ph sz="quarter" idx="1"/>
          </p:nvPr>
        </p:nvSpPr>
        <p:spPr>
          <a:xfrm>
            <a:off x="2362200" y="1752600"/>
            <a:ext cx="6400800" cy="44196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bg>
      <p:bgRef idx="1003">
        <a:schemeClr val="bg2"/>
      </p:bgRef>
    </p:bg>
    <p:spTree>
      <p:nvGrpSpPr>
        <p:cNvPr id="1" name=""/>
        <p:cNvGrpSpPr/>
        <p:nvPr/>
      </p:nvGrpSpPr>
      <p:grpSpPr>
        <a:xfrm>
          <a:off x="0" y="0"/>
          <a:ext cx="0" cy="0"/>
          <a:chOff x="0" y="0"/>
          <a:chExt cx="0" cy="0"/>
        </a:xfrm>
      </p:grpSpPr>
      <p:sp>
        <p:nvSpPr>
          <p:cNvPr id="4" name="Текст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ru-RU" smtClean="0"/>
              <a:t>Образец текста</a:t>
            </a:r>
          </a:p>
        </p:txBody>
      </p:sp>
      <p:sp>
        <p:nvSpPr>
          <p:cNvPr id="8" name="Прямоугольник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Прямоугольник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Прямоугольник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Заголовок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ru-RU" smtClean="0"/>
              <a:t>Образец заголовка</a:t>
            </a:r>
            <a:endParaRPr kumimoji="0" lang="en-US"/>
          </a:p>
        </p:txBody>
      </p:sp>
      <p:sp>
        <p:nvSpPr>
          <p:cNvPr id="11" name="Прямоугольник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Дата 11"/>
          <p:cNvSpPr>
            <a:spLocks noGrp="1"/>
          </p:cNvSpPr>
          <p:nvPr>
            <p:ph type="dt" sz="half" idx="10"/>
          </p:nvPr>
        </p:nvSpPr>
        <p:spPr>
          <a:xfrm>
            <a:off x="6248400" y="6248400"/>
            <a:ext cx="2667000" cy="365125"/>
          </a:xfrm>
        </p:spPr>
        <p:txBody>
          <a:bodyPr rtlCol="0"/>
          <a:lstStyle/>
          <a:p>
            <a:fld id="{F2F61825-D50A-4F25-8772-68DA85BFF657}" type="datetimeFigureOut">
              <a:rPr lang="ru-RU" smtClean="0"/>
              <a:pPr/>
              <a:t>12.04.2011</a:t>
            </a:fld>
            <a:endParaRPr lang="ru-RU"/>
          </a:p>
        </p:txBody>
      </p:sp>
      <p:sp>
        <p:nvSpPr>
          <p:cNvPr id="13" name="Номер слайда 12"/>
          <p:cNvSpPr>
            <a:spLocks noGrp="1"/>
          </p:cNvSpPr>
          <p:nvPr>
            <p:ph type="sldNum" sz="quarter" idx="11"/>
          </p:nvPr>
        </p:nvSpPr>
        <p:spPr>
          <a:xfrm>
            <a:off x="0" y="4667249"/>
            <a:ext cx="1447800" cy="663578"/>
          </a:xfrm>
        </p:spPr>
        <p:txBody>
          <a:bodyPr rtlCol="0"/>
          <a:lstStyle>
            <a:lvl1pPr>
              <a:defRPr sz="2800"/>
            </a:lvl1pPr>
          </a:lstStyle>
          <a:p>
            <a:fld id="{A10A62B8-6BB2-4028-B304-919E36526958}" type="slidenum">
              <a:rPr lang="ru-RU" smtClean="0"/>
              <a:pPr/>
              <a:t>‹#›</a:t>
            </a:fld>
            <a:endParaRPr lang="ru-RU"/>
          </a:p>
        </p:txBody>
      </p:sp>
      <p:sp>
        <p:nvSpPr>
          <p:cNvPr id="14" name="Нижний колонтитул 13"/>
          <p:cNvSpPr>
            <a:spLocks noGrp="1"/>
          </p:cNvSpPr>
          <p:nvPr>
            <p:ph type="ftr" sz="quarter" idx="12"/>
          </p:nvPr>
        </p:nvSpPr>
        <p:spPr>
          <a:xfrm>
            <a:off x="1600200" y="6248206"/>
            <a:ext cx="4572000" cy="365125"/>
          </a:xfrm>
        </p:spPr>
        <p:txBody>
          <a:bodyPr rtlCol="0"/>
          <a:lstStyle/>
          <a:p>
            <a:endParaRPr lang="ru-RU"/>
          </a:p>
        </p:txBody>
      </p:sp>
      <p:sp>
        <p:nvSpPr>
          <p:cNvPr id="3" name="Рисунок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ru-RU" smtClean="0"/>
              <a:t>Вставка рисунка</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Заголовок 21"/>
          <p:cNvSpPr>
            <a:spLocks noGrp="1"/>
          </p:cNvSpPr>
          <p:nvPr>
            <p:ph type="title"/>
          </p:nvPr>
        </p:nvSpPr>
        <p:spPr>
          <a:xfrm>
            <a:off x="609600" y="228600"/>
            <a:ext cx="8153400" cy="990600"/>
          </a:xfrm>
          <a:prstGeom prst="rect">
            <a:avLst/>
          </a:prstGeom>
        </p:spPr>
        <p:txBody>
          <a:bodyPr vert="horz" anchor="ctr">
            <a:normAutofit/>
          </a:bodyPr>
          <a:lstStyle/>
          <a:p>
            <a:r>
              <a:rPr kumimoji="0" lang="ru-RU" smtClean="0"/>
              <a:t>Образец заголовка</a:t>
            </a:r>
            <a:endParaRPr kumimoji="0" lang="en-US"/>
          </a:p>
        </p:txBody>
      </p:sp>
      <p:sp>
        <p:nvSpPr>
          <p:cNvPr id="13" name="Текст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4" name="Дата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F2F61825-D50A-4F25-8772-68DA85BFF657}" type="datetimeFigureOut">
              <a:rPr lang="ru-RU" smtClean="0"/>
              <a:pPr/>
              <a:t>12.04.2011</a:t>
            </a:fld>
            <a:endParaRPr lang="ru-RU"/>
          </a:p>
        </p:txBody>
      </p:sp>
      <p:sp>
        <p:nvSpPr>
          <p:cNvPr id="3" name="Нижний колонтитул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endParaRPr lang="ru-RU"/>
          </a:p>
        </p:txBody>
      </p:sp>
      <p:sp>
        <p:nvSpPr>
          <p:cNvPr id="7" name="Прямоугольник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Прямоугольник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Прямоугольник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Номер слайда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A10A62B8-6BB2-4028-B304-919E36526958}"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3.gi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www.psdp.ru/questions/69853324" TargetMode="External"/><Relationship Id="rId2" Type="http://schemas.openxmlformats.org/officeDocument/2006/relationships/hyperlink" Target="http://&#1090;&#1077;&#1083;&#1077;&#1084;&#1091;&#1083;&#1100;&#1090;&#1080;&#1084;&#1077;&#1076;&#1080;&#1072;/" TargetMode="External"/><Relationship Id="rId1" Type="http://schemas.openxmlformats.org/officeDocument/2006/relationships/slideLayout" Target="../slideLayouts/slideLayout2.xml"/><Relationship Id="rId5" Type="http://schemas.openxmlformats.org/officeDocument/2006/relationships/hyperlink" Target="http://www.vokrugsveta.ru/" TargetMode="External"/><Relationship Id="rId4" Type="http://schemas.openxmlformats.org/officeDocument/2006/relationships/hyperlink" Target="http://www.cikrf.ru/inv/sostavcik/biografy/churov/doklad.js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www.vokrugsveta.ru/country/brasil/" TargetMode="External"/><Relationship Id="rId2" Type="http://schemas.openxmlformats.org/officeDocument/2006/relationships/hyperlink" Target="http://www.vokrugsveta.ru/country/belgium/" TargetMode="External"/><Relationship Id="rId1" Type="http://schemas.openxmlformats.org/officeDocument/2006/relationships/slideLayout" Target="../slideLayouts/slideLayout2.xml"/><Relationship Id="rId6" Type="http://schemas.openxmlformats.org/officeDocument/2006/relationships/hyperlink" Target="http://www.vokrugsveta.ru/country/estonia/" TargetMode="External"/><Relationship Id="rId5" Type="http://schemas.openxmlformats.org/officeDocument/2006/relationships/hyperlink" Target="http://www.vokrugsveta.ru/country/india/" TargetMode="External"/><Relationship Id="rId4" Type="http://schemas.openxmlformats.org/officeDocument/2006/relationships/hyperlink" Target="http://www.vokrugsveta.ru/country/canada/" TargetMode="External"/></Relationships>
</file>

<file path=ppt/slides/_rels/slide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2.xml"/><Relationship Id="rId4" Type="http://schemas.openxmlformats.org/officeDocument/2006/relationships/image" Target="../media/image8.jpeg"/></Relationships>
</file>

<file path=ppt/slides/_rels/slide9.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2051720" y="1988840"/>
            <a:ext cx="5184576" cy="2301240"/>
          </a:xfrm>
        </p:spPr>
        <p:txBody>
          <a:bodyPr>
            <a:normAutofit fontScale="90000"/>
          </a:bodyPr>
          <a:lstStyle/>
          <a:p>
            <a:pPr algn="ctr"/>
            <a:r>
              <a:rPr lang="ru-RU" sz="6000" dirty="0" smtClean="0">
                <a:solidFill>
                  <a:schemeClr val="bg2">
                    <a:lumMod val="10000"/>
                  </a:schemeClr>
                </a:solidFill>
              </a:rPr>
              <a:t>Перспективы</a:t>
            </a:r>
            <a:br>
              <a:rPr lang="ru-RU" sz="6000" dirty="0" smtClean="0">
                <a:solidFill>
                  <a:schemeClr val="bg2">
                    <a:lumMod val="10000"/>
                  </a:schemeClr>
                </a:solidFill>
              </a:rPr>
            </a:br>
            <a:r>
              <a:rPr lang="ru-RU" sz="6000" dirty="0" smtClean="0">
                <a:solidFill>
                  <a:schemeClr val="bg2">
                    <a:lumMod val="10000"/>
                  </a:schemeClr>
                </a:solidFill>
              </a:rPr>
              <a:t>Электронного голосования</a:t>
            </a:r>
            <a:r>
              <a:rPr lang="ru-RU" dirty="0" smtClean="0"/>
              <a:t/>
            </a:r>
            <a:br>
              <a:rPr lang="ru-RU" dirty="0" smtClean="0"/>
            </a:br>
            <a:endParaRPr lang="ru-RU" dirty="0"/>
          </a:p>
        </p:txBody>
      </p:sp>
      <p:sp>
        <p:nvSpPr>
          <p:cNvPr id="3" name="Подзаголовок 2"/>
          <p:cNvSpPr>
            <a:spLocks noGrp="1"/>
          </p:cNvSpPr>
          <p:nvPr>
            <p:ph type="subTitle" idx="1"/>
          </p:nvPr>
        </p:nvSpPr>
        <p:spPr>
          <a:xfrm>
            <a:off x="5220072" y="4437112"/>
            <a:ext cx="3599728" cy="1464568"/>
          </a:xfrm>
        </p:spPr>
        <p:txBody>
          <a:bodyPr>
            <a:normAutofit lnSpcReduction="10000"/>
          </a:bodyPr>
          <a:lstStyle/>
          <a:p>
            <a:r>
              <a:rPr lang="ru-RU" sz="2100" dirty="0" smtClean="0">
                <a:solidFill>
                  <a:schemeClr val="accent1">
                    <a:lumMod val="50000"/>
                  </a:schemeClr>
                </a:solidFill>
              </a:rPr>
              <a:t>Выполнила студентка 1 курса социологического факультета</a:t>
            </a:r>
          </a:p>
          <a:p>
            <a:r>
              <a:rPr lang="ru-RU" sz="2100" dirty="0" smtClean="0">
                <a:solidFill>
                  <a:schemeClr val="accent1">
                    <a:lumMod val="50000"/>
                  </a:schemeClr>
                </a:solidFill>
              </a:rPr>
              <a:t>МГУ им. М.В. Ломоносова </a:t>
            </a:r>
          </a:p>
          <a:p>
            <a:r>
              <a:rPr lang="ru-RU" sz="2100" dirty="0" smtClean="0">
                <a:solidFill>
                  <a:schemeClr val="accent1">
                    <a:lumMod val="50000"/>
                  </a:schemeClr>
                </a:solidFill>
              </a:rPr>
              <a:t>Сущенко Ольга</a:t>
            </a:r>
            <a:endParaRPr lang="ru-RU" sz="2100" dirty="0">
              <a:solidFill>
                <a:schemeClr val="accent1">
                  <a:lumMod val="50000"/>
                </a:schemeClr>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solidFill>
                  <a:schemeClr val="accent1">
                    <a:lumMod val="50000"/>
                  </a:schemeClr>
                </a:solidFill>
              </a:rPr>
              <a:t>Основной принцип</a:t>
            </a:r>
            <a:endParaRPr lang="ru-RU" dirty="0">
              <a:solidFill>
                <a:schemeClr val="accent1">
                  <a:lumMod val="50000"/>
                </a:schemeClr>
              </a:solidFill>
            </a:endParaRPr>
          </a:p>
        </p:txBody>
      </p:sp>
      <p:sp>
        <p:nvSpPr>
          <p:cNvPr id="3" name="Содержимое 2"/>
          <p:cNvSpPr>
            <a:spLocks noGrp="1"/>
          </p:cNvSpPr>
          <p:nvPr>
            <p:ph sz="quarter" idx="1"/>
          </p:nvPr>
        </p:nvSpPr>
        <p:spPr>
          <a:xfrm>
            <a:off x="179512" y="1600200"/>
            <a:ext cx="4824536" cy="5257800"/>
          </a:xfrm>
        </p:spPr>
        <p:txBody>
          <a:bodyPr>
            <a:normAutofit lnSpcReduction="10000"/>
          </a:bodyPr>
          <a:lstStyle/>
          <a:p>
            <a:pPr>
              <a:buNone/>
            </a:pPr>
            <a:r>
              <a:rPr lang="ru-RU" dirty="0" smtClean="0"/>
              <a:t>	Электронное голосование должно быть </a:t>
            </a:r>
            <a:r>
              <a:rPr lang="ru-RU" b="1" dirty="0" smtClean="0"/>
              <a:t>максимально уподоблено традиционной форме голосования</a:t>
            </a:r>
            <a:r>
              <a:rPr lang="ru-RU" dirty="0" smtClean="0"/>
              <a:t>, с соблюдением выборного законодательства и основных принципов, и быть, по крайней мере, столь же надежным, как и традиционное голосование.</a:t>
            </a:r>
          </a:p>
          <a:p>
            <a:endParaRPr lang="ru-RU" dirty="0"/>
          </a:p>
        </p:txBody>
      </p:sp>
      <p:pic>
        <p:nvPicPr>
          <p:cNvPr id="6146" name="Picture 2" descr="D:\текстовые документы\универ\Учебники\Социальная информатика\ПерспективыЭлектронного голосования\vybory.jpg"/>
          <p:cNvPicPr>
            <a:picLocks noChangeAspect="1" noChangeArrowheads="1"/>
          </p:cNvPicPr>
          <p:nvPr/>
        </p:nvPicPr>
        <p:blipFill>
          <a:blip r:embed="rId2" cstate="print"/>
          <a:srcRect/>
          <a:stretch>
            <a:fillRect/>
          </a:stretch>
        </p:blipFill>
        <p:spPr bwMode="auto">
          <a:xfrm>
            <a:off x="5148064" y="1772816"/>
            <a:ext cx="3672408" cy="4547422"/>
          </a:xfrm>
          <a:prstGeom prst="rect">
            <a:avLst/>
          </a:prstGeom>
          <a:noFill/>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23528" y="228600"/>
            <a:ext cx="8640960" cy="990600"/>
          </a:xfrm>
        </p:spPr>
        <p:txBody>
          <a:bodyPr>
            <a:normAutofit fontScale="90000"/>
          </a:bodyPr>
          <a:lstStyle/>
          <a:p>
            <a:r>
              <a:rPr lang="ru-RU" b="1" dirty="0" smtClean="0">
                <a:solidFill>
                  <a:schemeClr val="bg2">
                    <a:lumMod val="75000"/>
                  </a:schemeClr>
                </a:solidFill>
              </a:rPr>
              <a:t>Избиратель должен иметь возможность:</a:t>
            </a:r>
            <a:endParaRPr lang="ru-RU" b="1" dirty="0">
              <a:solidFill>
                <a:schemeClr val="bg2">
                  <a:lumMod val="75000"/>
                </a:schemeClr>
              </a:solidFill>
            </a:endParaRPr>
          </a:p>
        </p:txBody>
      </p:sp>
      <p:sp>
        <p:nvSpPr>
          <p:cNvPr id="3" name="Содержимое 2"/>
          <p:cNvSpPr>
            <a:spLocks noGrp="1"/>
          </p:cNvSpPr>
          <p:nvPr>
            <p:ph sz="quarter" idx="1"/>
          </p:nvPr>
        </p:nvSpPr>
        <p:spPr>
          <a:xfrm>
            <a:off x="179512" y="1600200"/>
            <a:ext cx="5040560" cy="4997152"/>
          </a:xfrm>
        </p:spPr>
        <p:txBody>
          <a:bodyPr>
            <a:normAutofit fontScale="92500" lnSpcReduction="10000"/>
          </a:bodyPr>
          <a:lstStyle/>
          <a:p>
            <a:pPr lvl="0"/>
            <a:r>
              <a:rPr lang="ru-RU" b="1" dirty="0" smtClean="0"/>
              <a:t>выбора</a:t>
            </a:r>
            <a:r>
              <a:rPr lang="ru-RU" dirty="0" smtClean="0"/>
              <a:t> между двумя способами голосования: с использованием бумажного бюллетеня или при помощи электронного устройства; </a:t>
            </a:r>
          </a:p>
          <a:p>
            <a:pPr lvl="0"/>
            <a:r>
              <a:rPr lang="ru-RU" dirty="0" smtClean="0"/>
              <a:t>убедиться, что его голос </a:t>
            </a:r>
            <a:r>
              <a:rPr lang="ru-RU" b="1" dirty="0" smtClean="0"/>
              <a:t>правильно учтен</a:t>
            </a:r>
            <a:r>
              <a:rPr lang="ru-RU" dirty="0" smtClean="0"/>
              <a:t> средствами электронного голосования; </a:t>
            </a:r>
          </a:p>
          <a:p>
            <a:pPr lvl="0"/>
            <a:r>
              <a:rPr lang="ru-RU" dirty="0" smtClean="0"/>
              <a:t>убедиться, что </a:t>
            </a:r>
            <a:r>
              <a:rPr lang="ru-RU" b="1" dirty="0" smtClean="0"/>
              <a:t>тайна его волеизъявления</a:t>
            </a:r>
            <a:r>
              <a:rPr lang="ru-RU" dirty="0" smtClean="0"/>
              <a:t> при электронном голосовании обеспечивается; </a:t>
            </a:r>
          </a:p>
          <a:p>
            <a:pPr>
              <a:buNone/>
            </a:pPr>
            <a:endParaRPr lang="ru-RU" dirty="0"/>
          </a:p>
        </p:txBody>
      </p:sp>
      <p:pic>
        <p:nvPicPr>
          <p:cNvPr id="9218" name="Picture 2" descr="D:\текстовые документы\универ\Учебники\Социальная информатика\ПерспективыЭлектронного голосования\8c126fa744edfa80166a4e5d389dbd13_big.jpg"/>
          <p:cNvPicPr>
            <a:picLocks noChangeAspect="1" noChangeArrowheads="1"/>
          </p:cNvPicPr>
          <p:nvPr/>
        </p:nvPicPr>
        <p:blipFill>
          <a:blip r:embed="rId2" cstate="print"/>
          <a:srcRect l="7603" t="6667" r="4077" b="11111"/>
          <a:stretch>
            <a:fillRect/>
          </a:stretch>
        </p:blipFill>
        <p:spPr bwMode="auto">
          <a:xfrm>
            <a:off x="5255568" y="2708920"/>
            <a:ext cx="3888432" cy="2664296"/>
          </a:xfrm>
          <a:prstGeom prst="rect">
            <a:avLst/>
          </a:prstGeom>
          <a:noFill/>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51520" y="228600"/>
            <a:ext cx="8892480" cy="1616224"/>
          </a:xfrm>
        </p:spPr>
        <p:txBody>
          <a:bodyPr>
            <a:normAutofit fontScale="90000"/>
          </a:bodyPr>
          <a:lstStyle/>
          <a:p>
            <a:r>
              <a:rPr lang="ru-RU" sz="2700" b="1" dirty="0" smtClean="0">
                <a:solidFill>
                  <a:schemeClr val="accent1">
                    <a:lumMod val="50000"/>
                  </a:schemeClr>
                </a:solidFill>
              </a:rPr>
              <a:t>Разработка Концепции внедрения дистанционного электронного голосования в рамках Государственной автоматизированной системы Российской Федерации «Выборы».</a:t>
            </a:r>
            <a:r>
              <a:rPr lang="ru-RU" dirty="0" smtClean="0"/>
              <a:t/>
            </a:r>
            <a:br>
              <a:rPr lang="ru-RU" dirty="0" smtClean="0"/>
            </a:br>
            <a:endParaRPr lang="ru-RU" dirty="0"/>
          </a:p>
        </p:txBody>
      </p:sp>
      <p:pic>
        <p:nvPicPr>
          <p:cNvPr id="2050" name="Picture 2" descr="D:\текстовые документы\универ\Учебники\Социальная информатика\ПерспективыЭлектронного голосования\int_churov_dist_clip_image010.jpg"/>
          <p:cNvPicPr>
            <a:picLocks noGrp="1" noChangeAspect="1" noChangeArrowheads="1"/>
          </p:cNvPicPr>
          <p:nvPr>
            <p:ph sz="quarter" idx="1"/>
          </p:nvPr>
        </p:nvPicPr>
        <p:blipFill>
          <a:blip r:embed="rId2" cstate="print"/>
          <a:srcRect l="2677" t="14382" r="2688" b="7068"/>
          <a:stretch>
            <a:fillRect/>
          </a:stretch>
        </p:blipFill>
        <p:spPr bwMode="auto">
          <a:xfrm>
            <a:off x="251520" y="1556792"/>
            <a:ext cx="8892480" cy="5112568"/>
          </a:xfrm>
          <a:prstGeom prst="rect">
            <a:avLst/>
          </a:prstGeom>
          <a:noFill/>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11560" y="548680"/>
            <a:ext cx="8532440" cy="764704"/>
          </a:xfrm>
        </p:spPr>
        <p:txBody>
          <a:bodyPr>
            <a:normAutofit fontScale="90000"/>
          </a:bodyPr>
          <a:lstStyle/>
          <a:p>
            <a:r>
              <a:rPr lang="ru-RU" sz="2700" b="1" dirty="0" smtClean="0">
                <a:solidFill>
                  <a:schemeClr val="accent1">
                    <a:lumMod val="50000"/>
                  </a:schemeClr>
                </a:solidFill>
              </a:rPr>
              <a:t>Перспективные планы в рамках организации </a:t>
            </a:r>
            <a:br>
              <a:rPr lang="ru-RU" sz="2700" b="1" dirty="0" smtClean="0">
                <a:solidFill>
                  <a:schemeClr val="accent1">
                    <a:lumMod val="50000"/>
                  </a:schemeClr>
                </a:solidFill>
              </a:rPr>
            </a:br>
            <a:r>
              <a:rPr lang="ru-RU" sz="2700" b="1" dirty="0" smtClean="0">
                <a:solidFill>
                  <a:schemeClr val="accent1">
                    <a:lumMod val="50000"/>
                  </a:schemeClr>
                </a:solidFill>
              </a:rPr>
              <a:t>работ по дистанционному электронному </a:t>
            </a:r>
            <a:br>
              <a:rPr lang="ru-RU" sz="2700" b="1" dirty="0" smtClean="0">
                <a:solidFill>
                  <a:schemeClr val="accent1">
                    <a:lumMod val="50000"/>
                  </a:schemeClr>
                </a:solidFill>
              </a:rPr>
            </a:br>
            <a:r>
              <a:rPr lang="ru-RU" sz="2700" b="1" dirty="0" smtClean="0">
                <a:solidFill>
                  <a:schemeClr val="accent1">
                    <a:lumMod val="50000"/>
                  </a:schemeClr>
                </a:solidFill>
              </a:rPr>
              <a:t>голосованию (2009 – 2012 гг.): </a:t>
            </a:r>
            <a:r>
              <a:rPr lang="ru-RU" dirty="0" smtClean="0"/>
              <a:t/>
            </a:r>
            <a:br>
              <a:rPr lang="ru-RU" dirty="0" smtClean="0"/>
            </a:br>
            <a:endParaRPr lang="ru-RU" dirty="0"/>
          </a:p>
        </p:txBody>
      </p:sp>
      <p:sp>
        <p:nvSpPr>
          <p:cNvPr id="3" name="Содержимое 2"/>
          <p:cNvSpPr>
            <a:spLocks noGrp="1"/>
          </p:cNvSpPr>
          <p:nvPr>
            <p:ph sz="quarter" idx="1"/>
          </p:nvPr>
        </p:nvSpPr>
        <p:spPr>
          <a:xfrm>
            <a:off x="251520" y="1600200"/>
            <a:ext cx="4824536" cy="5861248"/>
          </a:xfrm>
        </p:spPr>
        <p:txBody>
          <a:bodyPr>
            <a:normAutofit fontScale="62500" lnSpcReduction="20000"/>
          </a:bodyPr>
          <a:lstStyle/>
          <a:p>
            <a:pPr>
              <a:buNone/>
            </a:pPr>
            <a:r>
              <a:rPr lang="ru-RU" dirty="0" smtClean="0"/>
              <a:t>1. Проведение опытно-конструкторской работы по созданию </a:t>
            </a:r>
            <a:r>
              <a:rPr lang="ru-RU" i="1" dirty="0" smtClean="0"/>
              <a:t>опытного образца системы </a:t>
            </a:r>
            <a:r>
              <a:rPr lang="ru-RU" dirty="0" smtClean="0"/>
              <a:t>дистанционного электронного голосования.</a:t>
            </a:r>
          </a:p>
          <a:p>
            <a:pPr>
              <a:buNone/>
            </a:pPr>
            <a:r>
              <a:rPr lang="ru-RU" dirty="0" smtClean="0"/>
              <a:t>2. </a:t>
            </a:r>
            <a:r>
              <a:rPr lang="ru-RU" i="1" dirty="0" smtClean="0"/>
              <a:t>Применение системы </a:t>
            </a:r>
            <a:r>
              <a:rPr lang="ru-RU" dirty="0" smtClean="0"/>
              <a:t>дистанционного электронного голосования в пилотном режиме на местных выборах в 2-3 регионах.</a:t>
            </a:r>
          </a:p>
          <a:p>
            <a:pPr>
              <a:buNone/>
            </a:pPr>
            <a:r>
              <a:rPr lang="ru-RU" dirty="0" smtClean="0"/>
              <a:t>3</a:t>
            </a:r>
            <a:r>
              <a:rPr lang="ru-RU" i="1" dirty="0" smtClean="0"/>
              <a:t>. Анализ результатов </a:t>
            </a:r>
            <a:r>
              <a:rPr lang="ru-RU" dirty="0" smtClean="0"/>
              <a:t>применения системы дистанционного электронного голосования </a:t>
            </a:r>
            <a:r>
              <a:rPr lang="ru-RU" i="1" dirty="0" smtClean="0"/>
              <a:t>в пилотном режиме на местных выборах.</a:t>
            </a:r>
          </a:p>
          <a:p>
            <a:pPr>
              <a:buNone/>
            </a:pPr>
            <a:r>
              <a:rPr lang="ru-RU" dirty="0" smtClean="0"/>
              <a:t>4. Создание </a:t>
            </a:r>
            <a:r>
              <a:rPr lang="ru-RU" i="1" dirty="0" smtClean="0"/>
              <a:t>базового варианта </a:t>
            </a:r>
            <a:r>
              <a:rPr lang="ru-RU" dirty="0" smtClean="0"/>
              <a:t>системы дистанционного электронного голосования.</a:t>
            </a:r>
          </a:p>
          <a:p>
            <a:pPr>
              <a:buNone/>
            </a:pPr>
            <a:r>
              <a:rPr lang="ru-RU" dirty="0" smtClean="0"/>
              <a:t>5. Государственные </a:t>
            </a:r>
            <a:r>
              <a:rPr lang="ru-RU" i="1" dirty="0" smtClean="0"/>
              <a:t>испытания системы </a:t>
            </a:r>
            <a:r>
              <a:rPr lang="ru-RU" dirty="0" smtClean="0"/>
              <a:t>дистанционного электронного голосования.</a:t>
            </a:r>
          </a:p>
          <a:p>
            <a:pPr>
              <a:buNone/>
            </a:pPr>
            <a:r>
              <a:rPr lang="ru-RU" dirty="0" smtClean="0"/>
              <a:t>6. </a:t>
            </a:r>
            <a:r>
              <a:rPr lang="ru-RU" i="1" dirty="0" smtClean="0"/>
              <a:t>Полномасштабное внедрение </a:t>
            </a:r>
            <a:r>
              <a:rPr lang="ru-RU" dirty="0" smtClean="0"/>
              <a:t>дистанционного электронного голосования.</a:t>
            </a:r>
          </a:p>
          <a:p>
            <a:pPr>
              <a:buNone/>
            </a:pPr>
            <a:r>
              <a:rPr lang="ru-RU" dirty="0" smtClean="0"/>
              <a:t> </a:t>
            </a:r>
          </a:p>
          <a:p>
            <a:endParaRPr lang="ru-RU" dirty="0"/>
          </a:p>
        </p:txBody>
      </p:sp>
      <p:pic>
        <p:nvPicPr>
          <p:cNvPr id="5" name="Picture 2" descr="D:\текстовые документы\универ\Учебники\Социальная информатика\ПерспективыЭлектронного голосования\EVM-Architecture-diagram.gif"/>
          <p:cNvPicPr>
            <a:picLocks noChangeAspect="1" noChangeArrowheads="1"/>
          </p:cNvPicPr>
          <p:nvPr/>
        </p:nvPicPr>
        <p:blipFill>
          <a:blip r:embed="rId2" cstate="print"/>
          <a:srcRect b="17021"/>
          <a:stretch>
            <a:fillRect/>
          </a:stretch>
        </p:blipFill>
        <p:spPr bwMode="auto">
          <a:xfrm>
            <a:off x="4851216" y="2132856"/>
            <a:ext cx="4292784" cy="3024336"/>
          </a:xfrm>
          <a:prstGeom prst="rect">
            <a:avLst/>
          </a:prstGeom>
          <a:noFill/>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9552" y="0"/>
            <a:ext cx="8604448" cy="1219200"/>
          </a:xfrm>
        </p:spPr>
        <p:txBody>
          <a:bodyPr>
            <a:noAutofit/>
          </a:bodyPr>
          <a:lstStyle/>
          <a:p>
            <a:r>
              <a:rPr lang="ru-RU" sz="2800" dirty="0" smtClean="0">
                <a:solidFill>
                  <a:schemeClr val="bg2">
                    <a:lumMod val="75000"/>
                  </a:schemeClr>
                </a:solidFill>
              </a:rPr>
              <a:t>Направления электронного голосования с использованием различных технических </a:t>
            </a:r>
            <a:br>
              <a:rPr lang="ru-RU" sz="2800" dirty="0" smtClean="0">
                <a:solidFill>
                  <a:schemeClr val="bg2">
                    <a:lumMod val="75000"/>
                  </a:schemeClr>
                </a:solidFill>
              </a:rPr>
            </a:br>
            <a:r>
              <a:rPr lang="ru-RU" sz="2800" dirty="0" smtClean="0">
                <a:solidFill>
                  <a:schemeClr val="bg2">
                    <a:lumMod val="75000"/>
                  </a:schemeClr>
                </a:solidFill>
              </a:rPr>
              <a:t>средств избирателя:</a:t>
            </a:r>
            <a:endParaRPr lang="ru-RU" sz="2800" dirty="0">
              <a:solidFill>
                <a:schemeClr val="bg2">
                  <a:lumMod val="75000"/>
                </a:schemeClr>
              </a:solidFill>
            </a:endParaRPr>
          </a:p>
        </p:txBody>
      </p:sp>
      <p:sp>
        <p:nvSpPr>
          <p:cNvPr id="3" name="Содержимое 2"/>
          <p:cNvSpPr>
            <a:spLocks noGrp="1"/>
          </p:cNvSpPr>
          <p:nvPr>
            <p:ph sz="quarter" idx="1"/>
          </p:nvPr>
        </p:nvSpPr>
        <p:spPr>
          <a:xfrm>
            <a:off x="179512" y="1600200"/>
            <a:ext cx="8586536" cy="4997152"/>
          </a:xfrm>
        </p:spPr>
        <p:txBody>
          <a:bodyPr>
            <a:normAutofit fontScale="70000" lnSpcReduction="20000"/>
          </a:bodyPr>
          <a:lstStyle/>
          <a:p>
            <a:pPr>
              <a:buNone/>
            </a:pPr>
            <a:r>
              <a:rPr lang="ru-RU" b="1" dirty="0" smtClean="0"/>
              <a:t>	Электронные опросы при помощи компакт-диска</a:t>
            </a:r>
            <a:endParaRPr lang="ru-RU" dirty="0" smtClean="0"/>
          </a:p>
          <a:p>
            <a:pPr>
              <a:buNone/>
            </a:pPr>
            <a:r>
              <a:rPr lang="ru-RU" dirty="0" smtClean="0"/>
              <a:t>	Этот вариант голосования подразумевает распространение среди избирателей специальных компакт-дисков, содержащих одноразовую программу для проведения электронного опроса.</a:t>
            </a:r>
          </a:p>
          <a:p>
            <a:pPr>
              <a:buNone/>
            </a:pPr>
            <a:r>
              <a:rPr lang="ru-RU" b="1" dirty="0" smtClean="0"/>
              <a:t>	Опрос при помощи мобильного телефона</a:t>
            </a:r>
            <a:endParaRPr lang="ru-RU" dirty="0" smtClean="0"/>
          </a:p>
          <a:p>
            <a:pPr>
              <a:buNone/>
            </a:pPr>
            <a:r>
              <a:rPr lang="ru-RU" dirty="0" smtClean="0"/>
              <a:t>	Опрос при помощи мобильных технологий также подразумевает использование специальной программы, но загружаться она будет на личный мобильный телефон избирателя. На данном этапе развития технологии это делает оператор избирательной комиссии. Небольшое Java-приложение для голосования загружается в телефон в заблокированном состоянии; разблокировать его можно при помощи запроса на участие в электронном опросе.</a:t>
            </a:r>
          </a:p>
          <a:p>
            <a:pPr>
              <a:buNone/>
            </a:pPr>
            <a:r>
              <a:rPr lang="ru-RU" b="1" dirty="0" smtClean="0"/>
              <a:t>	Опрос при помощи социальной карты</a:t>
            </a:r>
            <a:endParaRPr lang="ru-RU" dirty="0" smtClean="0"/>
          </a:p>
          <a:p>
            <a:pPr>
              <a:buNone/>
            </a:pPr>
            <a:r>
              <a:rPr lang="ru-RU" dirty="0" smtClean="0"/>
              <a:t>	Социальная электронная карта не позволяет проголосовать прямо из дома, но обеспечивает возможность выбора через специальные терминалы (информационные киоски) как на избирательных участках, так и в любых других точках.</a:t>
            </a:r>
          </a:p>
          <a:p>
            <a:endParaRPr lang="ru-RU"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solidFill>
                  <a:schemeClr val="bg2">
                    <a:lumMod val="75000"/>
                  </a:schemeClr>
                </a:solidFill>
              </a:rPr>
              <a:t>Выводы</a:t>
            </a:r>
            <a:endParaRPr lang="ru-RU" dirty="0">
              <a:solidFill>
                <a:schemeClr val="bg2">
                  <a:lumMod val="75000"/>
                </a:schemeClr>
              </a:solidFill>
            </a:endParaRPr>
          </a:p>
        </p:txBody>
      </p:sp>
      <p:sp>
        <p:nvSpPr>
          <p:cNvPr id="3" name="Содержимое 2"/>
          <p:cNvSpPr>
            <a:spLocks noGrp="1"/>
          </p:cNvSpPr>
          <p:nvPr>
            <p:ph sz="quarter" idx="1"/>
          </p:nvPr>
        </p:nvSpPr>
        <p:spPr>
          <a:xfrm>
            <a:off x="323528" y="1600200"/>
            <a:ext cx="8496944" cy="3124944"/>
          </a:xfrm>
        </p:spPr>
        <p:txBody>
          <a:bodyPr>
            <a:normAutofit fontScale="92500" lnSpcReduction="20000"/>
          </a:bodyPr>
          <a:lstStyle/>
          <a:p>
            <a:pPr>
              <a:buNone/>
            </a:pPr>
            <a:r>
              <a:rPr lang="ru-RU" dirty="0" smtClean="0"/>
              <a:t>	Несомненно, что электронное голосование многообещающая новая технология, но выгода от ее использования не должна закрыть возможных опасностей от ее применения.</a:t>
            </a:r>
          </a:p>
          <a:p>
            <a:pPr>
              <a:buNone/>
            </a:pPr>
            <a:r>
              <a:rPr lang="ru-RU" dirty="0" smtClean="0"/>
              <a:t>	Переход на электронное голосование потребует немалого времени. Доверие общества к таким системам надо завоевывать, внедряя их осторожно, постепенно. </a:t>
            </a:r>
          </a:p>
          <a:p>
            <a:endParaRPr lang="ru-RU" dirty="0"/>
          </a:p>
        </p:txBody>
      </p:sp>
      <p:pic>
        <p:nvPicPr>
          <p:cNvPr id="10242" name="Picture 2" descr="D:\текстовые документы\универ\Учебники\Социальная информатика\ПерспективыЭлектронного голосования\4743815_6.jpeg"/>
          <p:cNvPicPr>
            <a:picLocks noChangeAspect="1" noChangeArrowheads="1"/>
          </p:cNvPicPr>
          <p:nvPr/>
        </p:nvPicPr>
        <p:blipFill>
          <a:blip r:embed="rId2" cstate="print"/>
          <a:srcRect/>
          <a:stretch>
            <a:fillRect/>
          </a:stretch>
        </p:blipFill>
        <p:spPr bwMode="auto">
          <a:xfrm>
            <a:off x="1979712" y="4365104"/>
            <a:ext cx="5400600" cy="2124236"/>
          </a:xfrm>
          <a:prstGeom prst="rect">
            <a:avLst/>
          </a:prstGeom>
          <a:noFill/>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b="1" dirty="0" smtClean="0">
                <a:solidFill>
                  <a:schemeClr val="bg2">
                    <a:lumMod val="75000"/>
                  </a:schemeClr>
                </a:solidFill>
              </a:rPr>
              <a:t>Литература</a:t>
            </a:r>
            <a:endParaRPr lang="ru-RU" dirty="0" smtClean="0">
              <a:solidFill>
                <a:schemeClr val="bg2">
                  <a:lumMod val="75000"/>
                </a:schemeClr>
              </a:solidFill>
            </a:endParaRPr>
          </a:p>
        </p:txBody>
      </p:sp>
      <p:sp>
        <p:nvSpPr>
          <p:cNvPr id="3" name="Содержимое 2"/>
          <p:cNvSpPr>
            <a:spLocks noGrp="1"/>
          </p:cNvSpPr>
          <p:nvPr>
            <p:ph sz="quarter" idx="1"/>
          </p:nvPr>
        </p:nvSpPr>
        <p:spPr>
          <a:xfrm>
            <a:off x="251520" y="2132856"/>
            <a:ext cx="8712968" cy="3963144"/>
          </a:xfrm>
        </p:spPr>
        <p:txBody>
          <a:bodyPr>
            <a:normAutofit/>
          </a:bodyPr>
          <a:lstStyle/>
          <a:p>
            <a:pPr>
              <a:buFont typeface="Wingdings" pitchFamily="2" charset="2"/>
              <a:buChar char="v"/>
            </a:pPr>
            <a:r>
              <a:rPr lang="ru-RU" sz="1800" dirty="0" smtClean="0"/>
              <a:t> Интернет-журнал «</a:t>
            </a:r>
            <a:r>
              <a:rPr lang="ru-RU" sz="1800" b="1" dirty="0" err="1" smtClean="0">
                <a:hlinkClick r:id="rId2"/>
              </a:rPr>
              <a:t>Телемультимедиа</a:t>
            </a:r>
            <a:r>
              <a:rPr lang="ru-RU" sz="1800" b="1" dirty="0" smtClean="0">
                <a:hlinkClick r:id="rId2"/>
              </a:rPr>
              <a:t>»: http://www.telemultimedia.ru/</a:t>
            </a:r>
            <a:r>
              <a:rPr lang="ru-RU" sz="1800" dirty="0" smtClean="0"/>
              <a:t> </a:t>
            </a:r>
          </a:p>
          <a:p>
            <a:pPr>
              <a:buFont typeface="Wingdings" pitchFamily="2" charset="2"/>
              <a:buChar char="v"/>
            </a:pPr>
            <a:r>
              <a:rPr lang="ru-RU" sz="1800" dirty="0" smtClean="0"/>
              <a:t>Портал Социально-Демократической Политики: </a:t>
            </a:r>
            <a:r>
              <a:rPr lang="ru-RU" sz="1800" b="1" dirty="0" smtClean="0">
                <a:hlinkClick r:id="rId3"/>
              </a:rPr>
              <a:t>http://www.psdp.ru/</a:t>
            </a:r>
            <a:r>
              <a:rPr lang="ru-RU" sz="1800" dirty="0" smtClean="0"/>
              <a:t> </a:t>
            </a:r>
          </a:p>
          <a:p>
            <a:pPr>
              <a:buFont typeface="Wingdings" pitchFamily="2" charset="2"/>
              <a:buChar char="v"/>
            </a:pPr>
            <a:r>
              <a:rPr lang="ru-RU" sz="1800" dirty="0" smtClean="0"/>
              <a:t>Центральной избирательной комиссии Российской Федерации: </a:t>
            </a:r>
            <a:r>
              <a:rPr lang="ru-RU" sz="1800" b="1" dirty="0" smtClean="0">
                <a:hlinkClick r:id="rId4"/>
              </a:rPr>
              <a:t>http://www.cikrf.ru/</a:t>
            </a:r>
            <a:r>
              <a:rPr lang="ru-RU" sz="1800" dirty="0" smtClean="0"/>
              <a:t> </a:t>
            </a:r>
          </a:p>
          <a:p>
            <a:pPr>
              <a:buFont typeface="Wingdings" pitchFamily="2" charset="2"/>
              <a:buChar char="v"/>
            </a:pPr>
            <a:r>
              <a:rPr lang="ru-RU" sz="1800" dirty="0" smtClean="0"/>
              <a:t>Вокруг Света – первый познавательный портал </a:t>
            </a:r>
            <a:r>
              <a:rPr lang="ru-RU" sz="1800" b="1" dirty="0" smtClean="0">
                <a:hlinkClick r:id="rId5"/>
              </a:rPr>
              <a:t> http://www.vokrugsveta.ru/</a:t>
            </a:r>
            <a:endParaRPr lang="ru-RU" sz="1800" dirty="0" smtClean="0"/>
          </a:p>
          <a:p>
            <a:endParaRPr lang="ru-RU"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187624" y="1916832"/>
            <a:ext cx="6912768" cy="2304256"/>
          </a:xfrm>
        </p:spPr>
        <p:txBody>
          <a:bodyPr>
            <a:normAutofit/>
          </a:bodyPr>
          <a:lstStyle/>
          <a:p>
            <a:pPr algn="ctr"/>
            <a:r>
              <a:rPr lang="ru-RU" sz="7200" dirty="0" smtClean="0">
                <a:solidFill>
                  <a:schemeClr val="tx2">
                    <a:lumMod val="25000"/>
                  </a:schemeClr>
                </a:solidFill>
              </a:rPr>
              <a:t>СПАСИБО ЗА ВНИМАНИЕ!</a:t>
            </a:r>
            <a:endParaRPr lang="ru-RU" sz="7200" dirty="0">
              <a:solidFill>
                <a:schemeClr val="tx2">
                  <a:lumMod val="25000"/>
                </a:schemeClr>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descr="C:\Documents and Settings\Admin\Мои документы\Мои рисунки\REG1969854714.jpg"/>
          <p:cNvPicPr>
            <a:picLocks noChangeAspect="1" noChangeArrowheads="1"/>
          </p:cNvPicPr>
          <p:nvPr/>
        </p:nvPicPr>
        <p:blipFill>
          <a:blip r:embed="rId2" cstate="print"/>
          <a:srcRect/>
          <a:stretch>
            <a:fillRect/>
          </a:stretch>
        </p:blipFill>
        <p:spPr bwMode="auto">
          <a:xfrm>
            <a:off x="5303573" y="1916832"/>
            <a:ext cx="3840427" cy="3816424"/>
          </a:xfrm>
          <a:prstGeom prst="rect">
            <a:avLst/>
          </a:prstGeom>
          <a:ln>
            <a:noFill/>
          </a:ln>
          <a:effectLst>
            <a:softEdge rad="112500"/>
          </a:effectLst>
        </p:spPr>
      </p:pic>
      <p:sp>
        <p:nvSpPr>
          <p:cNvPr id="2" name="Заголовок 1"/>
          <p:cNvSpPr>
            <a:spLocks noGrp="1"/>
          </p:cNvSpPr>
          <p:nvPr>
            <p:ph type="title"/>
          </p:nvPr>
        </p:nvSpPr>
        <p:spPr>
          <a:xfrm>
            <a:off x="457200" y="274638"/>
            <a:ext cx="7467600" cy="274042"/>
          </a:xfrm>
        </p:spPr>
        <p:txBody>
          <a:bodyPr>
            <a:normAutofit fontScale="90000"/>
          </a:bodyPr>
          <a:lstStyle/>
          <a:p>
            <a:endParaRPr lang="ru-RU" dirty="0"/>
          </a:p>
        </p:txBody>
      </p:sp>
      <p:sp>
        <p:nvSpPr>
          <p:cNvPr id="3" name="Содержимое 2"/>
          <p:cNvSpPr>
            <a:spLocks noGrp="1"/>
          </p:cNvSpPr>
          <p:nvPr>
            <p:ph sz="quarter" idx="1"/>
          </p:nvPr>
        </p:nvSpPr>
        <p:spPr>
          <a:xfrm>
            <a:off x="251520" y="1700808"/>
            <a:ext cx="4896544" cy="4896544"/>
          </a:xfrm>
        </p:spPr>
        <p:txBody>
          <a:bodyPr>
            <a:normAutofit fontScale="92500" lnSpcReduction="20000"/>
          </a:bodyPr>
          <a:lstStyle/>
          <a:p>
            <a:pPr>
              <a:buNone/>
            </a:pPr>
            <a:r>
              <a:rPr lang="ru-RU" dirty="0" smtClean="0">
                <a:solidFill>
                  <a:schemeClr val="bg1">
                    <a:lumMod val="10000"/>
                  </a:schemeClr>
                </a:solidFill>
              </a:rPr>
              <a:t>	Под термином </a:t>
            </a:r>
            <a:r>
              <a:rPr lang="ru-RU" b="1" u="sng" dirty="0" smtClean="0">
                <a:solidFill>
                  <a:schemeClr val="bg1">
                    <a:lumMod val="10000"/>
                  </a:schemeClr>
                </a:solidFill>
              </a:rPr>
              <a:t>электронное голосование</a:t>
            </a:r>
            <a:r>
              <a:rPr lang="ru-RU" b="1" dirty="0" smtClean="0">
                <a:solidFill>
                  <a:schemeClr val="bg1">
                    <a:lumMod val="10000"/>
                  </a:schemeClr>
                </a:solidFill>
              </a:rPr>
              <a:t> </a:t>
            </a:r>
            <a:r>
              <a:rPr lang="ru-RU" dirty="0" smtClean="0">
                <a:solidFill>
                  <a:schemeClr val="bg1">
                    <a:lumMod val="10000"/>
                  </a:schemeClr>
                </a:solidFill>
              </a:rPr>
              <a:t>(E-Voting) понимается как процесс подсчета голосов электронными средствами (автоматические ящики для голосования, которые сканируют бюллетени и т.п.), так и сам процесс подачи голоса посредством различных новых телекоммуникационных средств. </a:t>
            </a:r>
            <a:endParaRPr lang="ru-RU" dirty="0">
              <a:solidFill>
                <a:schemeClr val="bg1">
                  <a:lumMod val="10000"/>
                </a:schemeClr>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3600" dirty="0" smtClean="0">
                <a:solidFill>
                  <a:schemeClr val="bg1">
                    <a:lumMod val="10000"/>
                  </a:schemeClr>
                </a:solidFill>
              </a:rPr>
              <a:t>Виды электронного голосования</a:t>
            </a:r>
            <a:endParaRPr lang="ru-RU" sz="3600" dirty="0"/>
          </a:p>
        </p:txBody>
      </p:sp>
      <p:sp>
        <p:nvSpPr>
          <p:cNvPr id="3" name="Содержимое 2"/>
          <p:cNvSpPr>
            <a:spLocks noGrp="1"/>
          </p:cNvSpPr>
          <p:nvPr>
            <p:ph sz="quarter" idx="1"/>
          </p:nvPr>
        </p:nvSpPr>
        <p:spPr/>
        <p:txBody>
          <a:bodyPr>
            <a:normAutofit fontScale="85000" lnSpcReduction="20000"/>
          </a:bodyPr>
          <a:lstStyle/>
          <a:p>
            <a:r>
              <a:rPr lang="ru-RU" dirty="0" smtClean="0">
                <a:solidFill>
                  <a:schemeClr val="bg1">
                    <a:lumMod val="10000"/>
                  </a:schemeClr>
                </a:solidFill>
              </a:rPr>
              <a:t>Электронное голосование может </a:t>
            </a:r>
            <a:r>
              <a:rPr lang="ru-RU" i="1" dirty="0" smtClean="0">
                <a:solidFill>
                  <a:schemeClr val="bg1">
                    <a:lumMod val="10000"/>
                  </a:schemeClr>
                </a:solidFill>
              </a:rPr>
              <a:t>проводиться на избирательном участке</a:t>
            </a:r>
            <a:r>
              <a:rPr lang="ru-RU" dirty="0" smtClean="0">
                <a:solidFill>
                  <a:schemeClr val="bg1">
                    <a:lumMod val="10000"/>
                  </a:schemeClr>
                </a:solidFill>
              </a:rPr>
              <a:t> с использованием таких электронных технологий, как система оптического сканирования, автоматически считывающая информацию с бумажного бюллетеня, или система прямой записи через сенсорный экран или кнопочный терминал.</a:t>
            </a:r>
          </a:p>
          <a:p>
            <a:r>
              <a:rPr lang="ru-RU" i="1" dirty="0" smtClean="0">
                <a:solidFill>
                  <a:schemeClr val="bg1">
                    <a:lumMod val="10000"/>
                  </a:schemeClr>
                </a:solidFill>
              </a:rPr>
              <a:t>Самостоятельным видом </a:t>
            </a:r>
            <a:r>
              <a:rPr lang="ru-RU" dirty="0" smtClean="0">
                <a:solidFill>
                  <a:schemeClr val="bg1">
                    <a:lumMod val="10000"/>
                  </a:schemeClr>
                </a:solidFill>
              </a:rPr>
              <a:t>электронного голосования является удаленное (дистанционное) голосование с использованием информационно-телекоммуникационной сети общего пользования Интернет (далее – Интернет</a:t>
            </a:r>
            <a:r>
              <a:rPr lang="ru-RU" b="1" dirty="0" smtClean="0">
                <a:solidFill>
                  <a:schemeClr val="bg1">
                    <a:lumMod val="10000"/>
                  </a:schemeClr>
                </a:solidFill>
              </a:rPr>
              <a:t>-</a:t>
            </a:r>
            <a:r>
              <a:rPr lang="ru-RU" dirty="0" smtClean="0">
                <a:solidFill>
                  <a:schemeClr val="bg1">
                    <a:lumMod val="10000"/>
                  </a:schemeClr>
                </a:solidFill>
              </a:rPr>
              <a:t>голосование) или других каналов связи (например, телефонная линия, мобильная телефонная связь).</a:t>
            </a:r>
          </a:p>
          <a:p>
            <a:endParaRPr lang="ru-RU"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12648" y="228600"/>
            <a:ext cx="8153400" cy="1544216"/>
          </a:xfrm>
        </p:spPr>
        <p:txBody>
          <a:bodyPr>
            <a:normAutofit fontScale="90000"/>
          </a:bodyPr>
          <a:lstStyle/>
          <a:p>
            <a:r>
              <a:rPr lang="ru-RU" sz="3100" b="1" dirty="0" smtClean="0">
                <a:solidFill>
                  <a:schemeClr val="accent1">
                    <a:lumMod val="50000"/>
                  </a:schemeClr>
                </a:solidFill>
              </a:rPr>
              <a:t>Перечень стран по типам используемых систем электронного голосования в избирательной практике:</a:t>
            </a:r>
            <a:r>
              <a:rPr lang="ru-RU" sz="3100" dirty="0" smtClean="0">
                <a:solidFill>
                  <a:schemeClr val="accent1">
                    <a:lumMod val="50000"/>
                  </a:schemeClr>
                </a:solidFill>
              </a:rPr>
              <a:t> </a:t>
            </a:r>
            <a:r>
              <a:rPr lang="ru-RU" dirty="0" smtClean="0"/>
              <a:t/>
            </a:r>
            <a:br>
              <a:rPr lang="ru-RU" dirty="0" smtClean="0"/>
            </a:br>
            <a:endParaRPr lang="ru-RU" dirty="0"/>
          </a:p>
        </p:txBody>
      </p:sp>
      <p:sp>
        <p:nvSpPr>
          <p:cNvPr id="3" name="Содержимое 2"/>
          <p:cNvSpPr>
            <a:spLocks noGrp="1"/>
          </p:cNvSpPr>
          <p:nvPr>
            <p:ph sz="quarter" idx="1"/>
          </p:nvPr>
        </p:nvSpPr>
        <p:spPr>
          <a:xfrm>
            <a:off x="0" y="1600200"/>
            <a:ext cx="8964488" cy="5257800"/>
          </a:xfrm>
        </p:spPr>
        <p:txBody>
          <a:bodyPr>
            <a:normAutofit fontScale="77500" lnSpcReduction="20000"/>
          </a:bodyPr>
          <a:lstStyle/>
          <a:p>
            <a:pPr>
              <a:buNone/>
            </a:pPr>
            <a:r>
              <a:rPr lang="ru-RU" dirty="0" smtClean="0"/>
              <a:t>	1) </a:t>
            </a:r>
            <a:r>
              <a:rPr lang="ru-RU" b="1" dirty="0" smtClean="0"/>
              <a:t>Системы оптического сканирования</a:t>
            </a:r>
            <a:r>
              <a:rPr lang="ru-RU" dirty="0" smtClean="0"/>
              <a:t>, автоматически считывающие информацию с бумажного бюллетеня (аналоги российского КОИБ – комплекса обработки избирательных бюллетеней):</a:t>
            </a:r>
          </a:p>
          <a:p>
            <a:pPr>
              <a:buNone/>
            </a:pPr>
            <a:r>
              <a:rPr lang="ru-RU" dirty="0" smtClean="0"/>
              <a:t>	Великобритания, Венесуэла, Филиппины. </a:t>
            </a:r>
          </a:p>
          <a:p>
            <a:pPr>
              <a:buNone/>
            </a:pPr>
            <a:r>
              <a:rPr lang="ru-RU" dirty="0" smtClean="0"/>
              <a:t>	2) </a:t>
            </a:r>
            <a:r>
              <a:rPr lang="ru-RU" b="1" dirty="0" smtClean="0"/>
              <a:t>Системы прямой записи через сенсорный экран</a:t>
            </a:r>
            <a:r>
              <a:rPr lang="ru-RU" dirty="0" smtClean="0"/>
              <a:t> (аналоги российского КЭГ – комплекса для электронного голосования): </a:t>
            </a:r>
          </a:p>
          <a:p>
            <a:pPr>
              <a:buNone/>
            </a:pPr>
            <a:r>
              <a:rPr lang="ru-RU" dirty="0" smtClean="0"/>
              <a:t>	Колумбия, Венесуэла, Великобритания, Португалия, Словения, Испания, Бразилия, США.</a:t>
            </a:r>
          </a:p>
          <a:p>
            <a:pPr>
              <a:buNone/>
            </a:pPr>
            <a:r>
              <a:rPr lang="ru-RU" dirty="0" smtClean="0"/>
              <a:t>	3) </a:t>
            </a:r>
            <a:r>
              <a:rPr lang="ru-RU" b="1" dirty="0" smtClean="0"/>
              <a:t>Системы прямой записи через кнопочный терминал</a:t>
            </a:r>
            <a:r>
              <a:rPr lang="ru-RU" dirty="0" smtClean="0"/>
              <a:t>:</a:t>
            </a:r>
          </a:p>
          <a:p>
            <a:pPr>
              <a:buNone/>
            </a:pPr>
            <a:r>
              <a:rPr lang="ru-RU" dirty="0" smtClean="0"/>
              <a:t>	Ирландия, Германия,</a:t>
            </a:r>
            <a:r>
              <a:rPr lang="en-US" dirty="0" smtClean="0"/>
              <a:t> </a:t>
            </a:r>
            <a:r>
              <a:rPr lang="ru-RU" dirty="0" smtClean="0"/>
              <a:t>Нидерланды</a:t>
            </a:r>
            <a:r>
              <a:rPr lang="en-US" dirty="0" smtClean="0"/>
              <a:t>, </a:t>
            </a:r>
            <a:r>
              <a:rPr lang="ru-RU" dirty="0" smtClean="0"/>
              <a:t>Индия</a:t>
            </a:r>
            <a:r>
              <a:rPr lang="en-US" dirty="0" smtClean="0"/>
              <a:t>, </a:t>
            </a:r>
            <a:r>
              <a:rPr lang="ru-RU" dirty="0" smtClean="0"/>
              <a:t>Кения.</a:t>
            </a:r>
          </a:p>
          <a:p>
            <a:pPr>
              <a:buNone/>
            </a:pPr>
            <a:r>
              <a:rPr lang="ru-RU" dirty="0" smtClean="0"/>
              <a:t>	4) </a:t>
            </a:r>
            <a:r>
              <a:rPr lang="ru-RU" b="1" dirty="0" smtClean="0"/>
              <a:t>Системы дистанционного электронного голосования</a:t>
            </a:r>
            <a:r>
              <a:rPr lang="ru-RU" dirty="0" smtClean="0"/>
              <a:t>:</a:t>
            </a:r>
          </a:p>
          <a:p>
            <a:pPr>
              <a:buNone/>
            </a:pPr>
            <a:r>
              <a:rPr lang="ru-RU" dirty="0" smtClean="0"/>
              <a:t>	Нидерланды, Швейцария, Великобритания, Франция, Дания, Испания, Норвегия, Болгария, Эстония, Португалия, Молдова, Канада, США, Австралия.</a:t>
            </a:r>
          </a:p>
          <a:p>
            <a:endParaRPr lang="ru-RU"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pic>
        <p:nvPicPr>
          <p:cNvPr id="1026" name="Picture 2" descr="D:\текстовые документы\универ\Учебники\Социальная информатика\ПерспективыЭлектронного голосования\untitle.bmp"/>
          <p:cNvPicPr>
            <a:picLocks noGrp="1" noChangeAspect="1" noChangeArrowheads="1"/>
          </p:cNvPicPr>
          <p:nvPr>
            <p:ph sz="quarter" idx="1"/>
          </p:nvPr>
        </p:nvPicPr>
        <p:blipFill>
          <a:blip r:embed="rId2" cstate="print"/>
          <a:srcRect/>
          <a:stretch>
            <a:fillRect/>
          </a:stretch>
        </p:blipFill>
        <p:spPr bwMode="auto">
          <a:xfrm>
            <a:off x="-172640" y="0"/>
            <a:ext cx="9316640" cy="6858000"/>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12648" y="228600"/>
            <a:ext cx="8153400" cy="1400200"/>
          </a:xfrm>
        </p:spPr>
        <p:txBody>
          <a:bodyPr>
            <a:normAutofit fontScale="90000"/>
          </a:bodyPr>
          <a:lstStyle/>
          <a:p>
            <a:r>
              <a:rPr lang="ru-RU" b="1" dirty="0" smtClean="0">
                <a:solidFill>
                  <a:schemeClr val="accent1">
                    <a:lumMod val="50000"/>
                  </a:schemeClr>
                </a:solidFill>
              </a:rPr>
              <a:t>Электронное голосование в мире</a:t>
            </a:r>
            <a:r>
              <a:rPr lang="ru-RU" dirty="0" smtClean="0"/>
              <a:t/>
            </a:r>
            <a:br>
              <a:rPr lang="ru-RU" dirty="0" smtClean="0"/>
            </a:br>
            <a:endParaRPr lang="ru-RU" dirty="0"/>
          </a:p>
        </p:txBody>
      </p:sp>
      <p:sp>
        <p:nvSpPr>
          <p:cNvPr id="3" name="Содержимое 2"/>
          <p:cNvSpPr>
            <a:spLocks noGrp="1"/>
          </p:cNvSpPr>
          <p:nvPr>
            <p:ph sz="quarter" idx="1"/>
          </p:nvPr>
        </p:nvSpPr>
        <p:spPr>
          <a:xfrm>
            <a:off x="251520" y="1600200"/>
            <a:ext cx="8514528" cy="5257800"/>
          </a:xfrm>
        </p:spPr>
        <p:txBody>
          <a:bodyPr>
            <a:normAutofit fontScale="70000" lnSpcReduction="20000"/>
          </a:bodyPr>
          <a:lstStyle/>
          <a:p>
            <a:r>
              <a:rPr lang="ru-RU" b="1" dirty="0" smtClean="0">
                <a:hlinkClick r:id="rId2"/>
              </a:rPr>
              <a:t>Бельгия</a:t>
            </a:r>
            <a:r>
              <a:rPr lang="ru-RU" dirty="0" smtClean="0"/>
              <a:t> — электронное голосование на избирательных участках, автоматы с идентификацией избирателей по магнитным карточкам. Пилотные программы с 1991 года. Около половины избирателей голосуют электронным способом с 1999 года. </a:t>
            </a:r>
            <a:br>
              <a:rPr lang="ru-RU" dirty="0" smtClean="0"/>
            </a:br>
            <a:r>
              <a:rPr lang="ru-RU" b="1" dirty="0" smtClean="0">
                <a:hlinkClick r:id="rId3"/>
              </a:rPr>
              <a:t>Бразилия </a:t>
            </a:r>
            <a:r>
              <a:rPr lang="ru-RU" dirty="0" smtClean="0"/>
              <a:t>— электронное голосование на избирательных участках. Пилотные программы с 1996 года. С 2000 года выборы всех уровней полностью переведены на электронное голосование. Используется более 400 тысяч автоматов американской компании Diebold (сейчас — Premier Election Systems). </a:t>
            </a:r>
            <a:br>
              <a:rPr lang="ru-RU" dirty="0" smtClean="0"/>
            </a:br>
            <a:r>
              <a:rPr lang="ru-RU" b="1" dirty="0" smtClean="0">
                <a:hlinkClick r:id="rId4"/>
              </a:rPr>
              <a:t>Канада</a:t>
            </a:r>
            <a:r>
              <a:rPr lang="ru-RU" dirty="0" smtClean="0"/>
              <a:t> — муниципальные выборы используют системы электронного голосования с середины 1990-х годов. Программа интернет-голосования была введена в провинции Онтарио с 2006 года. </a:t>
            </a:r>
            <a:br>
              <a:rPr lang="ru-RU" dirty="0" smtClean="0"/>
            </a:br>
            <a:r>
              <a:rPr lang="ru-RU" b="1" dirty="0" smtClean="0">
                <a:hlinkClick r:id="rId5"/>
              </a:rPr>
              <a:t>Индия </a:t>
            </a:r>
            <a:r>
              <a:rPr lang="ru-RU" dirty="0" smtClean="0"/>
              <a:t>— пилотные программы электронного голосования с 1982 (!) года. С 2003 года муниципальные выборы и выборы уровня штатов используют системы электронного голосования на избирательных участках. </a:t>
            </a:r>
            <a:br>
              <a:rPr lang="ru-RU" dirty="0" smtClean="0"/>
            </a:br>
            <a:r>
              <a:rPr lang="ru-RU" b="1" dirty="0" smtClean="0">
                <a:hlinkClick r:id="rId6"/>
              </a:rPr>
              <a:t>Эстония </a:t>
            </a:r>
            <a:r>
              <a:rPr lang="ru-RU" dirty="0" smtClean="0"/>
              <a:t>— на региональных выборах голосовать через Интернет можно с октября 2005 года. В 2007 году — впервые в мире — на национальных выборах возможностью интернет-голосования воспользовались 30 275 человек.</a:t>
            </a:r>
          </a:p>
          <a:p>
            <a:endParaRPr lang="ru-RU"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12648" y="228600"/>
            <a:ext cx="8153400" cy="1400200"/>
          </a:xfrm>
        </p:spPr>
        <p:txBody>
          <a:bodyPr>
            <a:normAutofit fontScale="90000"/>
          </a:bodyPr>
          <a:lstStyle/>
          <a:p>
            <a:r>
              <a:rPr lang="ru-RU" b="1" dirty="0" smtClean="0">
                <a:solidFill>
                  <a:schemeClr val="bg2">
                    <a:lumMod val="75000"/>
                  </a:schemeClr>
                </a:solidFill>
              </a:rPr>
              <a:t>Плюсы электронного голосования</a:t>
            </a:r>
            <a:r>
              <a:rPr lang="ru-RU" b="1" dirty="0" smtClean="0"/>
              <a:t/>
            </a:r>
            <a:br>
              <a:rPr lang="ru-RU" b="1" dirty="0" smtClean="0"/>
            </a:br>
            <a:endParaRPr lang="ru-RU" dirty="0"/>
          </a:p>
        </p:txBody>
      </p:sp>
      <p:sp>
        <p:nvSpPr>
          <p:cNvPr id="3" name="Содержимое 2"/>
          <p:cNvSpPr>
            <a:spLocks noGrp="1"/>
          </p:cNvSpPr>
          <p:nvPr>
            <p:ph sz="quarter" idx="1"/>
          </p:nvPr>
        </p:nvSpPr>
        <p:spPr>
          <a:xfrm>
            <a:off x="0" y="1600200"/>
            <a:ext cx="5796136" cy="4925144"/>
          </a:xfrm>
        </p:spPr>
        <p:txBody>
          <a:bodyPr>
            <a:normAutofit fontScale="85000" lnSpcReduction="20000"/>
          </a:bodyPr>
          <a:lstStyle/>
          <a:p>
            <a:r>
              <a:rPr lang="ru-RU" sz="2800" dirty="0" smtClean="0"/>
              <a:t>Электронное голосование - это, фактически, дистанционное голосование, позволяющее не привязывать волеизъявление гражданина к месту его нахождения. </a:t>
            </a:r>
          </a:p>
          <a:p>
            <a:r>
              <a:rPr lang="ru-RU" sz="2800" dirty="0" smtClean="0"/>
              <a:t>Считается, что поддержка электронного голосования должна повысить явку избирателей за счет заинтересованной молодежи и людей с ограниченными возможностями, которые испытывают сложности с перемещением на избирательный участок. </a:t>
            </a:r>
          </a:p>
          <a:p>
            <a:r>
              <a:rPr lang="ru-RU" sz="2800" dirty="0" smtClean="0"/>
              <a:t>Также пропагандируется снижение воздействия на избирателя местного административного ресурса.</a:t>
            </a:r>
          </a:p>
          <a:p>
            <a:endParaRPr lang="ru-RU" dirty="0"/>
          </a:p>
        </p:txBody>
      </p:sp>
      <p:pic>
        <p:nvPicPr>
          <p:cNvPr id="4098" name="Picture 2" descr="D:\текстовые документы\универ\Учебники\Социальная информатика\ПерспективыЭлектронного голосования\466x10000_out__.jpg"/>
          <p:cNvPicPr>
            <a:picLocks noChangeAspect="1" noChangeArrowheads="1"/>
          </p:cNvPicPr>
          <p:nvPr/>
        </p:nvPicPr>
        <p:blipFill>
          <a:blip r:embed="rId3" cstate="print"/>
          <a:srcRect l="18365" r="22016"/>
          <a:stretch>
            <a:fillRect/>
          </a:stretch>
        </p:blipFill>
        <p:spPr bwMode="auto">
          <a:xfrm>
            <a:off x="5868144" y="1772816"/>
            <a:ext cx="3528392" cy="3937000"/>
          </a:xfrm>
          <a:prstGeom prst="rect">
            <a:avLst/>
          </a:prstGeom>
          <a:noFill/>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11560" y="0"/>
            <a:ext cx="8153400" cy="1556792"/>
          </a:xfrm>
        </p:spPr>
        <p:txBody>
          <a:bodyPr>
            <a:normAutofit/>
          </a:bodyPr>
          <a:lstStyle/>
          <a:p>
            <a:r>
              <a:rPr lang="ru-RU" dirty="0" smtClean="0">
                <a:solidFill>
                  <a:schemeClr val="accent1">
                    <a:lumMod val="50000"/>
                  </a:schemeClr>
                </a:solidFill>
              </a:rPr>
              <a:t>Неоспоримые преимущества:</a:t>
            </a:r>
            <a:r>
              <a:rPr lang="ru-RU" dirty="0" smtClean="0"/>
              <a:t/>
            </a:r>
            <a:br>
              <a:rPr lang="ru-RU" dirty="0" smtClean="0"/>
            </a:br>
            <a:endParaRPr lang="ru-RU" dirty="0"/>
          </a:p>
        </p:txBody>
      </p:sp>
      <p:sp>
        <p:nvSpPr>
          <p:cNvPr id="3" name="Содержимое 2"/>
          <p:cNvSpPr>
            <a:spLocks noGrp="1"/>
          </p:cNvSpPr>
          <p:nvPr>
            <p:ph sz="quarter" idx="1"/>
          </p:nvPr>
        </p:nvSpPr>
        <p:spPr>
          <a:xfrm>
            <a:off x="0" y="1628800"/>
            <a:ext cx="4427984" cy="4997152"/>
          </a:xfrm>
        </p:spPr>
        <p:txBody>
          <a:bodyPr>
            <a:normAutofit fontScale="77500" lnSpcReduction="20000"/>
          </a:bodyPr>
          <a:lstStyle/>
          <a:p>
            <a:pPr lvl="0"/>
            <a:r>
              <a:rPr lang="ru-RU" dirty="0" smtClean="0"/>
              <a:t>значительное ускорение подведения итогов голосования; </a:t>
            </a:r>
          </a:p>
          <a:p>
            <a:pPr lvl="0"/>
            <a:r>
              <a:rPr lang="ru-RU" dirty="0" smtClean="0"/>
              <a:t>облегчение труда избирательных комиссий, снижение рисков от ошибок, связанных с усталостью; </a:t>
            </a:r>
          </a:p>
          <a:p>
            <a:pPr lvl="0"/>
            <a:r>
              <a:rPr lang="ru-RU" dirty="0" smtClean="0"/>
              <a:t>использование многоязычных интерфейсов; </a:t>
            </a:r>
          </a:p>
          <a:p>
            <a:pPr lvl="0"/>
            <a:r>
              <a:rPr lang="ru-RU" dirty="0" smtClean="0"/>
              <a:t>удобства для избирателей с ограниченными физическими возможностями</a:t>
            </a:r>
          </a:p>
          <a:p>
            <a:r>
              <a:rPr lang="ru-RU" dirty="0" smtClean="0"/>
              <a:t>снижение затрат бюджета на организацию и проведение выборов.</a:t>
            </a:r>
          </a:p>
          <a:p>
            <a:pPr lvl="0"/>
            <a:endParaRPr lang="ru-RU" dirty="0" smtClean="0"/>
          </a:p>
          <a:p>
            <a:pPr lvl="0"/>
            <a:endParaRPr lang="ru-RU" dirty="0" smtClean="0"/>
          </a:p>
          <a:p>
            <a:endParaRPr lang="ru-RU" dirty="0"/>
          </a:p>
        </p:txBody>
      </p:sp>
      <p:pic>
        <p:nvPicPr>
          <p:cNvPr id="7170" name="Picture 2" descr="D:\текстовые документы\универ\Учебники\Социальная информатика\ПерспективыЭлектронного голосования\186027421.jpg"/>
          <p:cNvPicPr>
            <a:picLocks noChangeAspect="1" noChangeArrowheads="1"/>
          </p:cNvPicPr>
          <p:nvPr/>
        </p:nvPicPr>
        <p:blipFill>
          <a:blip r:embed="rId2" cstate="print"/>
          <a:srcRect/>
          <a:stretch>
            <a:fillRect/>
          </a:stretch>
        </p:blipFill>
        <p:spPr bwMode="auto">
          <a:xfrm rot="763978">
            <a:off x="5551684" y="1367309"/>
            <a:ext cx="3744416" cy="2120048"/>
          </a:xfrm>
          <a:prstGeom prst="rect">
            <a:avLst/>
          </a:prstGeom>
          <a:noFill/>
        </p:spPr>
      </p:pic>
      <p:pic>
        <p:nvPicPr>
          <p:cNvPr id="7171" name="Picture 3" descr="D:\текстовые документы\универ\Учебники\Социальная информатика\ПерспективыЭлектронного голосования\tumblr_l1za6ykP8j1qben0po1_400.jpg"/>
          <p:cNvPicPr>
            <a:picLocks noChangeAspect="1" noChangeArrowheads="1"/>
          </p:cNvPicPr>
          <p:nvPr/>
        </p:nvPicPr>
        <p:blipFill>
          <a:blip r:embed="rId3" cstate="print"/>
          <a:srcRect/>
          <a:stretch>
            <a:fillRect/>
          </a:stretch>
        </p:blipFill>
        <p:spPr bwMode="auto">
          <a:xfrm rot="21011135">
            <a:off x="4172686" y="2550332"/>
            <a:ext cx="2633663" cy="3144837"/>
          </a:xfrm>
          <a:prstGeom prst="rect">
            <a:avLst/>
          </a:prstGeom>
          <a:noFill/>
        </p:spPr>
      </p:pic>
      <p:pic>
        <p:nvPicPr>
          <p:cNvPr id="7172" name="Picture 4" descr="D:\текстовые документы\универ\Учебники\Социальная информатика\ПерспективыЭлектронного голосования\pics_1.jpg"/>
          <p:cNvPicPr>
            <a:picLocks noChangeAspect="1" noChangeArrowheads="1"/>
          </p:cNvPicPr>
          <p:nvPr/>
        </p:nvPicPr>
        <p:blipFill>
          <a:blip r:embed="rId4" cstate="print"/>
          <a:srcRect/>
          <a:stretch>
            <a:fillRect/>
          </a:stretch>
        </p:blipFill>
        <p:spPr bwMode="auto">
          <a:xfrm>
            <a:off x="6804248" y="3789040"/>
            <a:ext cx="2195736" cy="2854458"/>
          </a:xfrm>
          <a:prstGeom prst="rect">
            <a:avLst/>
          </a:prstGeom>
          <a:noFill/>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pic>
        <p:nvPicPr>
          <p:cNvPr id="5122" name="Picture 2" descr="D:\текстовые документы\универ\Учебники\Социальная информатика\ПерспективыЭлектронного голосования\w690.jpg"/>
          <p:cNvPicPr>
            <a:picLocks noGrp="1" noChangeAspect="1" noChangeArrowheads="1"/>
          </p:cNvPicPr>
          <p:nvPr>
            <p:ph sz="quarter" idx="1"/>
          </p:nvPr>
        </p:nvPicPr>
        <p:blipFill>
          <a:blip r:embed="rId2" cstate="print"/>
          <a:srcRect/>
          <a:stretch>
            <a:fillRect/>
          </a:stretch>
        </p:blipFill>
        <p:spPr bwMode="auto">
          <a:xfrm>
            <a:off x="0" y="0"/>
            <a:ext cx="9144000" cy="6838121"/>
          </a:xfrm>
          <a:prstGeom prst="rect">
            <a:avLst/>
          </a:prstGeom>
          <a:noFill/>
        </p:spPr>
      </p:pic>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Обычная">
  <a:themeElements>
    <a:clrScheme name="Другая 2">
      <a:dk1>
        <a:sysClr val="windowText" lastClr="000000"/>
      </a:dk1>
      <a:lt1>
        <a:sysClr val="window" lastClr="FFFFFF"/>
      </a:lt1>
      <a:dk2>
        <a:srgbClr val="F9BD66"/>
      </a:dk2>
      <a:lt2>
        <a:srgbClr val="B85B22"/>
      </a:lt2>
      <a:accent1>
        <a:srgbClr val="FA8504"/>
      </a:accent1>
      <a:accent2>
        <a:srgbClr val="DD8047"/>
      </a:accent2>
      <a:accent3>
        <a:srgbClr val="A5AB81"/>
      </a:accent3>
      <a:accent4>
        <a:srgbClr val="D8B25C"/>
      </a:accent4>
      <a:accent5>
        <a:srgbClr val="7BA79D"/>
      </a:accent5>
      <a:accent6>
        <a:srgbClr val="716767"/>
      </a:accent6>
      <a:hlink>
        <a:srgbClr val="F7B615"/>
      </a:hlink>
      <a:folHlink>
        <a:srgbClr val="704404"/>
      </a:folHlink>
    </a:clrScheme>
    <a:fontScheme name="Обычная">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Обычная">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Median</Template>
  <TotalTime>2983</TotalTime>
  <Words>397</Words>
  <Application>Microsoft Office PowerPoint</Application>
  <PresentationFormat>Экран (4:3)</PresentationFormat>
  <Paragraphs>62</Paragraphs>
  <Slides>17</Slides>
  <Notes>1</Notes>
  <HiddenSlides>0</HiddenSlides>
  <MMClips>0</MMClips>
  <ScaleCrop>false</ScaleCrop>
  <HeadingPairs>
    <vt:vector size="4" baseType="variant">
      <vt:variant>
        <vt:lpstr>Тема</vt:lpstr>
      </vt:variant>
      <vt:variant>
        <vt:i4>1</vt:i4>
      </vt:variant>
      <vt:variant>
        <vt:lpstr>Заголовки слайдов</vt:lpstr>
      </vt:variant>
      <vt:variant>
        <vt:i4>17</vt:i4>
      </vt:variant>
    </vt:vector>
  </HeadingPairs>
  <TitlesOfParts>
    <vt:vector size="18" baseType="lpstr">
      <vt:lpstr>Обычная</vt:lpstr>
      <vt:lpstr>Перспективы Электронного голосования </vt:lpstr>
      <vt:lpstr>Слайд 2</vt:lpstr>
      <vt:lpstr>Виды электронного голосования</vt:lpstr>
      <vt:lpstr>Перечень стран по типам используемых систем электронного голосования в избирательной практике:  </vt:lpstr>
      <vt:lpstr>Слайд 5</vt:lpstr>
      <vt:lpstr>Электронное голосование в мире </vt:lpstr>
      <vt:lpstr>Плюсы электронного голосования </vt:lpstr>
      <vt:lpstr>Неоспоримые преимущества: </vt:lpstr>
      <vt:lpstr>Слайд 9</vt:lpstr>
      <vt:lpstr>Основной принцип</vt:lpstr>
      <vt:lpstr>Избиратель должен иметь возможность:</vt:lpstr>
      <vt:lpstr>Разработка Концепции внедрения дистанционного электронного голосования в рамках Государственной автоматизированной системы Российской Федерации «Выборы». </vt:lpstr>
      <vt:lpstr>Перспективные планы в рамках организации  работ по дистанционному электронному  голосованию (2009 – 2012 гг.):  </vt:lpstr>
      <vt:lpstr>Направления электронного голосования с использованием различных технических  средств избирателя:</vt:lpstr>
      <vt:lpstr>Выводы</vt:lpstr>
      <vt:lpstr>Литература</vt:lpstr>
      <vt:lpstr>СПАСИБО ЗА ВНИМАНИЕ!</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Admin</dc:creator>
  <cp:lastModifiedBy>guest</cp:lastModifiedBy>
  <cp:revision>301</cp:revision>
  <dcterms:created xsi:type="dcterms:W3CDTF">2011-02-23T12:55:44Z</dcterms:created>
  <dcterms:modified xsi:type="dcterms:W3CDTF">2011-04-12T07:14:40Z</dcterms:modified>
</cp:coreProperties>
</file>