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2"/>
  </p:notesMasterIdLst>
  <p:sldIdLst>
    <p:sldId id="278" r:id="rId6"/>
    <p:sldId id="280" r:id="rId7"/>
    <p:sldId id="281" r:id="rId8"/>
    <p:sldId id="316" r:id="rId9"/>
    <p:sldId id="290" r:id="rId10"/>
    <p:sldId id="282" r:id="rId11"/>
    <p:sldId id="312" r:id="rId12"/>
    <p:sldId id="317" r:id="rId13"/>
    <p:sldId id="279" r:id="rId14"/>
    <p:sldId id="283" r:id="rId15"/>
    <p:sldId id="285" r:id="rId16"/>
    <p:sldId id="286" r:id="rId17"/>
    <p:sldId id="287" r:id="rId18"/>
    <p:sldId id="291" r:id="rId19"/>
    <p:sldId id="314" r:id="rId20"/>
    <p:sldId id="313" r:id="rId21"/>
    <p:sldId id="325" r:id="rId22"/>
    <p:sldId id="292" r:id="rId23"/>
    <p:sldId id="295" r:id="rId24"/>
    <p:sldId id="294" r:id="rId25"/>
    <p:sldId id="288" r:id="rId26"/>
    <p:sldId id="321" r:id="rId27"/>
    <p:sldId id="289" r:id="rId28"/>
    <p:sldId id="319" r:id="rId29"/>
    <p:sldId id="31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500"/>
    <a:srgbClr val="9E0000"/>
    <a:srgbClr val="B88C00"/>
    <a:srgbClr val="522BF9"/>
    <a:srgbClr val="03D717"/>
    <a:srgbClr val="00740B"/>
    <a:srgbClr val="37E9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7" autoAdjust="0"/>
    <p:restoredTop sz="94611" autoAdjust="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F0A22E">
                      <a:tint val="75000"/>
                      <a:shade val="85000"/>
                      <a:satMod val="230000"/>
                    </a:srgbClr>
                  </a:gs>
                  <a:gs pos="25000">
                    <a:srgbClr val="F0A22E">
                      <a:tint val="90000"/>
                      <a:shade val="70000"/>
                      <a:satMod val="220000"/>
                    </a:srgbClr>
                  </a:gs>
                  <a:gs pos="50000">
                    <a:srgbClr val="F0A22E">
                      <a:tint val="90000"/>
                      <a:shade val="58000"/>
                      <a:satMod val="225000"/>
                    </a:srgbClr>
                  </a:gs>
                  <a:gs pos="65000">
                    <a:srgbClr val="F0A22E">
                      <a:tint val="90000"/>
                      <a:shade val="58000"/>
                      <a:satMod val="225000"/>
                    </a:srgbClr>
                  </a:gs>
                  <a:gs pos="80000">
                    <a:srgbClr val="F0A22E">
                      <a:tint val="90000"/>
                      <a:shade val="69000"/>
                      <a:satMod val="220000"/>
                    </a:srgbClr>
                  </a:gs>
                  <a:gs pos="100000">
                    <a:srgbClr val="F0A22E">
                      <a:tint val="77000"/>
                      <a:shade val="80000"/>
                      <a:satMod val="23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hemeClr val="accent1">
                    <a:shade val="60000"/>
                    <a:satMod val="110000"/>
                  </a:schemeClr>
                </a:contourClr>
              </a:sp3d>
            </c:spPr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contourW="12700" prstMaterial="matte">
                <a:bevelT w="60000" h="50800"/>
                <a:contourClr>
                  <a:schemeClr val="accent6">
                    <a:shade val="60000"/>
                    <a:satMod val="110000"/>
                  </a:schemeClr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</c:pie3DChart>
    </c:plotArea>
    <c:legend>
      <c:legendPos val="l"/>
      <c:layout/>
      <c:txPr>
        <a:bodyPr/>
        <a:lstStyle/>
        <a:p>
          <a:pPr>
            <a:defRPr sz="3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ru-RU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lbert%20Einstein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&#1055;&#1088;&#1086;&#1077;&#1082;&#1090;%20&#1043;&#1086;&#1085;&#1095;&#1072;&#1088;&#1086;&#1074;&#1072;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&#1043;&#1086;&#1083;&#1086;&#1074;&#1086;&#1083;&#1086;&#1084;&#1082;&#1072;%20&#1069;&#1081;&#1085;&#1096;&#1090;&#1077;&#1081;&#1085;&#1072;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049.radikal.ru/1007/07/b79d4541395b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bpfpgu.ru/uploads/posts/2011-02/1298384511_anket.jpg" TargetMode="External"/><Relationship Id="rId7" Type="http://schemas.openxmlformats.org/officeDocument/2006/relationships/hyperlink" Target="http://www.bpfpgu.ru/uploads/posts/2011-02/1298384523_anketa.jpg" TargetMode="External"/><Relationship Id="rId12" Type="http://schemas.openxmlformats.org/officeDocument/2006/relationships/image" Target="../media/image4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11" Type="http://schemas.openxmlformats.org/officeDocument/2006/relationships/hyperlink" Target="http://activerain.com/image_store/uploads/8/4/0/0/7/ar124771329870048.jpg" TargetMode="External"/><Relationship Id="rId5" Type="http://schemas.openxmlformats.org/officeDocument/2006/relationships/hyperlink" Target="http://fiz.1september.ru/2005/01/11-1.jp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7.jpeg"/><Relationship Id="rId9" Type="http://schemas.openxmlformats.org/officeDocument/2006/relationships/hyperlink" Target="http://s55.radikal.ru/i147/0902/ee/ff962c65118d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nielpottker.files.wordpress.com/2009/08/estatisticas2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ashrosary.org/faculty/moody/KaeL-12puzzle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llscullypower.files.wordpress.com/2010/04/education_cap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hyperlink" Target="http://evaluacionaprendizaje.files.wordpress.com/2009/12/evaluar.jpg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1\Desktop\сайт 1\652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134888"/>
            <a:ext cx="1857388" cy="17784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104026"/>
            <a:ext cx="7786710" cy="1778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24"/>
            <a:ext cx="9144000" cy="39368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5300" b="1" cap="none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Развитие логического мышления с помощью логических игр </a:t>
            </a:r>
            <a:r>
              <a:rPr lang="ru-RU" sz="53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головоломок на примере программного продукта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53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«Головоломка Эйнштейна»</a:t>
            </a:r>
            <a:endParaRPr lang="ru-RU" sz="5300" b="1" cap="none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6394" y="4143380"/>
            <a:ext cx="68547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cap="none" spc="150" dirty="0" smtClean="0">
                <a:ln w="11430"/>
                <a:solidFill>
                  <a:srgbClr val="AC5B1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Докладчик: Гончарова Екатерина.</a:t>
            </a:r>
          </a:p>
          <a:p>
            <a:r>
              <a:rPr lang="ru-RU" sz="3600" b="1" cap="none" spc="150" dirty="0" smtClean="0">
                <a:ln w="11430"/>
                <a:solidFill>
                  <a:srgbClr val="AC5B1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Научный руководитель: </a:t>
            </a:r>
          </a:p>
          <a:p>
            <a:r>
              <a:rPr lang="ru-RU" sz="3600" b="1" spc="150" dirty="0" smtClean="0">
                <a:ln w="11430"/>
                <a:solidFill>
                  <a:srgbClr val="AC5B1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                   </a:t>
            </a:r>
            <a:r>
              <a:rPr lang="ru-RU" sz="3600" b="1" cap="none" spc="150" dirty="0" err="1" smtClean="0">
                <a:ln w="11430"/>
                <a:solidFill>
                  <a:srgbClr val="AC5B1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Плотинский</a:t>
            </a:r>
            <a:r>
              <a:rPr lang="ru-RU" sz="3600" b="1" cap="none" spc="150" dirty="0" smtClean="0">
                <a:ln w="11430"/>
                <a:solidFill>
                  <a:srgbClr val="AC5B1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 Ю. М.</a:t>
            </a:r>
            <a:endParaRPr lang="ru-RU" sz="3600" b="1" cap="none" spc="150" dirty="0">
              <a:ln w="11430"/>
              <a:solidFill>
                <a:srgbClr val="AC5B1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5601" name="Picture 1" descr="C:\Users\1\Desktop\сайт 1\a7c23401a6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000504"/>
            <a:ext cx="2000232" cy="2193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22990" y="1571612"/>
            <a:ext cx="5850566" cy="4857784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35000"/>
            </a:schemeClr>
          </a:solidFill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29954" y="1714488"/>
            <a:ext cx="54292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 </a:t>
            </a:r>
            <a:r>
              <a:rPr lang="ru-RU" sz="2200" dirty="0">
                <a:latin typeface="Georgia" pitchFamily="18" charset="0"/>
              </a:rPr>
              <a:t>—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известная логическая задача, авторство которой по распространённому в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Интернете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мнению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приписывается</a:t>
            </a:r>
            <a:r>
              <a:rPr lang="ru-RU" sz="2200" dirty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                                        </a:t>
            </a:r>
          </a:p>
          <a:p>
            <a:r>
              <a:rPr lang="en-US" sz="2200" dirty="0" smtClean="0">
                <a:latin typeface="Georgia" pitchFamily="18" charset="0"/>
              </a:rPr>
              <a:t>                              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(иногда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Льюису Кэрроллу). По легенде эта головоломка была создана Альбертом Эйнштейном в годы его детства. Также бытует мнение, что она использовалась Эйнштейном для проверки кандидатов в ассистенты на способность к логическому мышлению.</a:t>
            </a:r>
          </a:p>
          <a:p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11137"/>
            <a:ext cx="7742825" cy="68897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Загадка Эйнштейна</a:t>
            </a:r>
          </a:p>
        </p:txBody>
      </p:sp>
      <p:sp>
        <p:nvSpPr>
          <p:cNvPr id="9" name="Прямоугольник 8">
            <a:hlinkClick r:id="rId3" action="ppaction://hlinkfile"/>
          </p:cNvPr>
          <p:cNvSpPr/>
          <p:nvPr/>
        </p:nvSpPr>
        <p:spPr>
          <a:xfrm>
            <a:off x="3716102" y="2714620"/>
            <a:ext cx="17155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Альберту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076" y="3037104"/>
            <a:ext cx="21098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Эйнштейну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 descr="C:\Documents and Settings\student\Мои документы\Мои рисунки\11806887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143116"/>
            <a:ext cx="2406852" cy="3405193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311137"/>
            <a:ext cx="7742825" cy="68897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Загадка Эйнштейна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64508" y="1500174"/>
            <a:ext cx="8429684" cy="4929222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35000"/>
            </a:schemeClr>
          </a:solidFill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00034" y="1785926"/>
            <a:ext cx="82320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200000"/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Некоторые приписывают Эйнштейну рассуждение, в котором тот </a:t>
            </a:r>
          </a:p>
          <a:p>
            <a:pPr>
              <a:buClr>
                <a:srgbClr val="C00000"/>
              </a:buClr>
              <a:buSzPct val="200000"/>
              <a:buFont typeface="Wingdings" pitchFamily="2" charset="2"/>
              <a:buChar char="ü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200000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утверждает, что лишь               населения земного шара способны оперировать в уме закономерностями, связанными сразу с пятью признаками. Как частное следствие этого, приведённая головоломка может быть решена без использования бумаги лишь теми, кто принадлежит к этим двум процентам. Тем не менее, не существует никаких документальных свидетельств того, что Эйнштейн когда-либо утверждал подобное.</a:t>
            </a:r>
          </a:p>
          <a:p>
            <a:pPr>
              <a:buClr>
                <a:srgbClr val="C00000"/>
              </a:buClr>
              <a:buSzPct val="200000"/>
              <a:buFont typeface="Wingdings" pitchFamily="2" charset="2"/>
              <a:buChar char="ü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200000"/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своей самой сложной редакции задача предполагает решение в уме, без использования каких-либо записей или средств сохранения информации. Без этих ограничений головоломка заметно теряет в сложности, поскольку может быть решена простым составлением таблицы с исключением заведомо противоречивых вариантов — и следовательно мало что говорит о способностях испытуемого.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7450" y="2000240"/>
            <a:ext cx="10695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2 %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Pictures\Информатика\Новый рисунок (1) копия.jpg"/>
          <p:cNvPicPr>
            <a:picLocks noChangeAspect="1" noChangeArrowheads="1"/>
          </p:cNvPicPr>
          <p:nvPr/>
        </p:nvPicPr>
        <p:blipFill>
          <a:blip r:embed="rId3" cstate="print"/>
          <a:srcRect l="79533"/>
          <a:stretch>
            <a:fillRect/>
          </a:stretch>
        </p:blipFill>
        <p:spPr bwMode="auto">
          <a:xfrm>
            <a:off x="7340337" y="0"/>
            <a:ext cx="1875133" cy="6858000"/>
          </a:xfrm>
          <a:prstGeom prst="rect">
            <a:avLst/>
          </a:prstGeom>
          <a:noFill/>
        </p:spPr>
      </p:pic>
      <p:pic>
        <p:nvPicPr>
          <p:cNvPr id="4" name="Picture 2" descr="C:\Users\1\Pictures\Информатика\Новый рисунок (1) копия.jpg"/>
          <p:cNvPicPr>
            <a:picLocks noChangeAspect="1" noChangeArrowheads="1"/>
          </p:cNvPicPr>
          <p:nvPr/>
        </p:nvPicPr>
        <p:blipFill>
          <a:blip r:embed="rId3" cstate="print"/>
          <a:srcRect l="79533"/>
          <a:stretch>
            <a:fillRect/>
          </a:stretch>
        </p:blipFill>
        <p:spPr bwMode="auto">
          <a:xfrm rot="10800000">
            <a:off x="-71469" y="0"/>
            <a:ext cx="187513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200168"/>
            <a:ext cx="557216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1. Есть 5 домов каждый разного цвета.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2. В каждом доме живет по одному человеку отличной друг от друга национальности.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3. Каждый жилец пьет только один определенный напиток, курит определенную марку сигарет и держит определенное животное.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4. Никто из 5 человек не пьет одинаковые с другими напитки, не курит одинаковые сигареты и не держит одинаковое животное.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700" b="1" dirty="0" smtClean="0">
                <a:latin typeface="Arial" pitchFamily="34" charset="0"/>
                <a:cs typeface="Arial" pitchFamily="34" charset="0"/>
              </a:rPr>
            </a:br>
            <a:r>
              <a:rPr lang="ru-RU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Вопрос: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кому принадлежит рыба?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700" b="1" dirty="0" smtClean="0">
                <a:latin typeface="Arial" pitchFamily="34" charset="0"/>
                <a:cs typeface="Arial" pitchFamily="34" charset="0"/>
              </a:rPr>
            </a:br>
            <a:r>
              <a:rPr lang="ru-RU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Подсказки: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Англичанин живет в красном доме.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Швед держит собаку.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Датчанин пьет чай.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Зеленый дом стоит слева от белого (считайте, что эти дома стоят рядом - иначе в задаче получаются два решения).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Жилец зеленого дома пьет кофе.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Человек, который курит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Pall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Mall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держит птицу.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Жилец из среднего дома пьет молоко.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Жилец из желтого дома курит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Dunhill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Норвежец живет в первом доме.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Курильщик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Marlboro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живет около того, кто держит кошку.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Человек, который содержит лошадь, живет около того, кто курит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Dunhill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Курильщик сигарет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Winfield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пьет пиво.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Норвежец живет около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голубого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дома.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Немец курит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Rothmans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Курильщик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Marlboro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живет по соседству с человеком, который пьет воду.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42910" y="1357298"/>
            <a:ext cx="7954988" cy="52149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35000"/>
            </a:schemeClr>
          </a:solidFill>
          <a:ln w="571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kumimoji="1" lang="ru-RU">
              <a:latin typeface="Times New Roman" pitchFamily="18" charset="0"/>
            </a:endParaRPr>
          </a:p>
        </p:txBody>
      </p: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893766" y="1571612"/>
            <a:ext cx="7535886" cy="4694251"/>
            <a:chOff x="1474" y="1389"/>
            <a:chExt cx="4157" cy="2586"/>
          </a:xfrm>
        </p:grpSpPr>
        <p:sp>
          <p:nvSpPr>
            <p:cNvPr id="5" name="AutoShape 160"/>
            <p:cNvSpPr>
              <a:spLocks noChangeArrowheads="1"/>
            </p:cNvSpPr>
            <p:nvPr/>
          </p:nvSpPr>
          <p:spPr bwMode="auto">
            <a:xfrm>
              <a:off x="4045" y="2948"/>
              <a:ext cx="590" cy="318"/>
            </a:xfrm>
            <a:prstGeom prst="cloudCallout">
              <a:avLst>
                <a:gd name="adj1" fmla="val -44236"/>
                <a:gd name="adj2" fmla="val 70440"/>
              </a:avLst>
            </a:prstGeom>
            <a:solidFill>
              <a:srgbClr val="FFFF00">
                <a:alpha val="35000"/>
              </a:srgbClr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6" name="Line 153"/>
            <p:cNvSpPr>
              <a:spLocks noChangeShapeType="1"/>
            </p:cNvSpPr>
            <p:nvPr/>
          </p:nvSpPr>
          <p:spPr bwMode="auto">
            <a:xfrm flipV="1">
              <a:off x="4768" y="1501"/>
              <a:ext cx="0" cy="2468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48"/>
            <p:cNvSpPr>
              <a:spLocks noChangeShapeType="1"/>
            </p:cNvSpPr>
            <p:nvPr/>
          </p:nvSpPr>
          <p:spPr bwMode="auto">
            <a:xfrm flipV="1">
              <a:off x="3939" y="1507"/>
              <a:ext cx="0" cy="2468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38"/>
            <p:cNvSpPr>
              <a:spLocks noChangeShapeType="1"/>
            </p:cNvSpPr>
            <p:nvPr/>
          </p:nvSpPr>
          <p:spPr bwMode="auto">
            <a:xfrm flipV="1">
              <a:off x="2302" y="1498"/>
              <a:ext cx="0" cy="2468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678" y="2147"/>
              <a:ext cx="400" cy="380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472" y="2147"/>
              <a:ext cx="400" cy="380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3274" y="2147"/>
              <a:ext cx="401" cy="380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4115" y="2152"/>
              <a:ext cx="400" cy="380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4915" y="2152"/>
              <a:ext cx="400" cy="380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4739" y="3025"/>
              <a:ext cx="81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Собака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3923" y="3025"/>
              <a:ext cx="81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Рыбы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3107" y="3025"/>
              <a:ext cx="81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Птицы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299" y="3025"/>
              <a:ext cx="80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Лошади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1474" y="3025"/>
              <a:ext cx="82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Коты</a:t>
              </a:r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1474" y="3025"/>
              <a:ext cx="4081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1474" y="3202"/>
              <a:ext cx="4081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1474" y="3025"/>
              <a:ext cx="0" cy="177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2299" y="3025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>
              <a:off x="3107" y="3025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3923" y="3025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4739" y="3025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5555" y="3025"/>
              <a:ext cx="0" cy="177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66"/>
            <p:cNvSpPr>
              <a:spLocks noChangeArrowheads="1"/>
            </p:cNvSpPr>
            <p:nvPr/>
          </p:nvSpPr>
          <p:spPr bwMode="auto">
            <a:xfrm>
              <a:off x="4771" y="3405"/>
              <a:ext cx="8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Пиво</a:t>
              </a:r>
            </a:p>
          </p:txBody>
        </p:sp>
        <p:sp>
          <p:nvSpPr>
            <p:cNvPr id="28" name="Rectangle 67"/>
            <p:cNvSpPr>
              <a:spLocks noChangeArrowheads="1"/>
            </p:cNvSpPr>
            <p:nvPr/>
          </p:nvSpPr>
          <p:spPr bwMode="auto">
            <a:xfrm>
              <a:off x="3946" y="3405"/>
              <a:ext cx="82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Кофе</a:t>
              </a:r>
            </a:p>
          </p:txBody>
        </p:sp>
        <p:sp>
          <p:nvSpPr>
            <p:cNvPr id="29" name="Rectangle 68"/>
            <p:cNvSpPr>
              <a:spLocks noChangeArrowheads="1"/>
            </p:cNvSpPr>
            <p:nvPr/>
          </p:nvSpPr>
          <p:spPr bwMode="auto">
            <a:xfrm>
              <a:off x="3123" y="3405"/>
              <a:ext cx="82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Молоко</a:t>
              </a:r>
            </a:p>
          </p:txBody>
        </p:sp>
        <p:sp>
          <p:nvSpPr>
            <p:cNvPr id="30" name="Rectangle 69"/>
            <p:cNvSpPr>
              <a:spLocks noChangeArrowheads="1"/>
            </p:cNvSpPr>
            <p:nvPr/>
          </p:nvSpPr>
          <p:spPr bwMode="auto">
            <a:xfrm>
              <a:off x="2298" y="3405"/>
              <a:ext cx="82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Чай</a:t>
              </a:r>
            </a:p>
          </p:txBody>
        </p:sp>
        <p:sp>
          <p:nvSpPr>
            <p:cNvPr id="31" name="Rectangle 70"/>
            <p:cNvSpPr>
              <a:spLocks noChangeArrowheads="1"/>
            </p:cNvSpPr>
            <p:nvPr/>
          </p:nvSpPr>
          <p:spPr bwMode="auto">
            <a:xfrm>
              <a:off x="1474" y="3405"/>
              <a:ext cx="8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Вода</a:t>
              </a:r>
            </a:p>
          </p:txBody>
        </p:sp>
        <p:sp>
          <p:nvSpPr>
            <p:cNvPr id="32" name="Line 71"/>
            <p:cNvSpPr>
              <a:spLocks noChangeShapeType="1"/>
            </p:cNvSpPr>
            <p:nvPr/>
          </p:nvSpPr>
          <p:spPr bwMode="auto">
            <a:xfrm>
              <a:off x="1474" y="3405"/>
              <a:ext cx="4121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72"/>
            <p:cNvSpPr>
              <a:spLocks noChangeShapeType="1"/>
            </p:cNvSpPr>
            <p:nvPr/>
          </p:nvSpPr>
          <p:spPr bwMode="auto">
            <a:xfrm>
              <a:off x="1474" y="3582"/>
              <a:ext cx="4121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73"/>
            <p:cNvSpPr>
              <a:spLocks noChangeShapeType="1"/>
            </p:cNvSpPr>
            <p:nvPr/>
          </p:nvSpPr>
          <p:spPr bwMode="auto">
            <a:xfrm>
              <a:off x="1474" y="3405"/>
              <a:ext cx="0" cy="177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74"/>
            <p:cNvSpPr>
              <a:spLocks noChangeShapeType="1"/>
            </p:cNvSpPr>
            <p:nvPr/>
          </p:nvSpPr>
          <p:spPr bwMode="auto">
            <a:xfrm>
              <a:off x="2298" y="3405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75"/>
            <p:cNvSpPr>
              <a:spLocks noChangeShapeType="1"/>
            </p:cNvSpPr>
            <p:nvPr/>
          </p:nvSpPr>
          <p:spPr bwMode="auto">
            <a:xfrm>
              <a:off x="3123" y="3405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76"/>
            <p:cNvSpPr>
              <a:spLocks noChangeShapeType="1"/>
            </p:cNvSpPr>
            <p:nvPr/>
          </p:nvSpPr>
          <p:spPr bwMode="auto">
            <a:xfrm>
              <a:off x="3946" y="3405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77"/>
            <p:cNvSpPr>
              <a:spLocks noChangeShapeType="1"/>
            </p:cNvSpPr>
            <p:nvPr/>
          </p:nvSpPr>
          <p:spPr bwMode="auto">
            <a:xfrm>
              <a:off x="4771" y="3405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78"/>
            <p:cNvSpPr>
              <a:spLocks noChangeShapeType="1"/>
            </p:cNvSpPr>
            <p:nvPr/>
          </p:nvSpPr>
          <p:spPr bwMode="auto">
            <a:xfrm>
              <a:off x="5595" y="3405"/>
              <a:ext cx="0" cy="177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80"/>
            <p:cNvSpPr>
              <a:spLocks noChangeArrowheads="1"/>
            </p:cNvSpPr>
            <p:nvPr/>
          </p:nvSpPr>
          <p:spPr bwMode="auto">
            <a:xfrm>
              <a:off x="4771" y="3784"/>
              <a:ext cx="8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Blue Master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81"/>
            <p:cNvSpPr>
              <a:spLocks noChangeArrowheads="1"/>
            </p:cNvSpPr>
            <p:nvPr/>
          </p:nvSpPr>
          <p:spPr bwMode="auto">
            <a:xfrm>
              <a:off x="3946" y="3784"/>
              <a:ext cx="82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Prince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82"/>
            <p:cNvSpPr>
              <a:spLocks noChangeArrowheads="1"/>
            </p:cNvSpPr>
            <p:nvPr/>
          </p:nvSpPr>
          <p:spPr bwMode="auto">
            <a:xfrm>
              <a:off x="3123" y="3784"/>
              <a:ext cx="82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Pall-Mall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83"/>
            <p:cNvSpPr>
              <a:spLocks noChangeArrowheads="1"/>
            </p:cNvSpPr>
            <p:nvPr/>
          </p:nvSpPr>
          <p:spPr bwMode="auto">
            <a:xfrm>
              <a:off x="2298" y="3784"/>
              <a:ext cx="82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Blends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84"/>
            <p:cNvSpPr>
              <a:spLocks noChangeArrowheads="1"/>
            </p:cNvSpPr>
            <p:nvPr/>
          </p:nvSpPr>
          <p:spPr bwMode="auto">
            <a:xfrm>
              <a:off x="1474" y="3784"/>
              <a:ext cx="8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Dunhill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85"/>
            <p:cNvSpPr>
              <a:spLocks noChangeShapeType="1"/>
            </p:cNvSpPr>
            <p:nvPr/>
          </p:nvSpPr>
          <p:spPr bwMode="auto">
            <a:xfrm>
              <a:off x="1474" y="3784"/>
              <a:ext cx="4121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86"/>
            <p:cNvSpPr>
              <a:spLocks noChangeShapeType="1"/>
            </p:cNvSpPr>
            <p:nvPr/>
          </p:nvSpPr>
          <p:spPr bwMode="auto">
            <a:xfrm>
              <a:off x="1474" y="3961"/>
              <a:ext cx="4121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87"/>
            <p:cNvSpPr>
              <a:spLocks noChangeShapeType="1"/>
            </p:cNvSpPr>
            <p:nvPr/>
          </p:nvSpPr>
          <p:spPr bwMode="auto">
            <a:xfrm>
              <a:off x="1474" y="3784"/>
              <a:ext cx="0" cy="177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88"/>
            <p:cNvSpPr>
              <a:spLocks noChangeShapeType="1"/>
            </p:cNvSpPr>
            <p:nvPr/>
          </p:nvSpPr>
          <p:spPr bwMode="auto">
            <a:xfrm>
              <a:off x="2298" y="3784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89"/>
            <p:cNvSpPr>
              <a:spLocks noChangeShapeType="1"/>
            </p:cNvSpPr>
            <p:nvPr/>
          </p:nvSpPr>
          <p:spPr bwMode="auto">
            <a:xfrm>
              <a:off x="3123" y="3784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90"/>
            <p:cNvSpPr>
              <a:spLocks noChangeShapeType="1"/>
            </p:cNvSpPr>
            <p:nvPr/>
          </p:nvSpPr>
          <p:spPr bwMode="auto">
            <a:xfrm>
              <a:off x="3946" y="3784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91"/>
            <p:cNvSpPr>
              <a:spLocks noChangeShapeType="1"/>
            </p:cNvSpPr>
            <p:nvPr/>
          </p:nvSpPr>
          <p:spPr bwMode="auto">
            <a:xfrm>
              <a:off x="4771" y="3784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92"/>
            <p:cNvSpPr>
              <a:spLocks noChangeShapeType="1"/>
            </p:cNvSpPr>
            <p:nvPr/>
          </p:nvSpPr>
          <p:spPr bwMode="auto">
            <a:xfrm>
              <a:off x="5595" y="3784"/>
              <a:ext cx="0" cy="177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96"/>
            <p:cNvSpPr>
              <a:spLocks noChangeArrowheads="1"/>
            </p:cNvSpPr>
            <p:nvPr/>
          </p:nvSpPr>
          <p:spPr bwMode="auto">
            <a:xfrm>
              <a:off x="4739" y="2531"/>
              <a:ext cx="81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Швед</a:t>
              </a:r>
            </a:p>
          </p:txBody>
        </p:sp>
        <p:sp>
          <p:nvSpPr>
            <p:cNvPr id="54" name="Rectangle 97"/>
            <p:cNvSpPr>
              <a:spLocks noChangeArrowheads="1"/>
            </p:cNvSpPr>
            <p:nvPr/>
          </p:nvSpPr>
          <p:spPr bwMode="auto">
            <a:xfrm>
              <a:off x="3923" y="2531"/>
              <a:ext cx="81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Немец</a:t>
              </a:r>
            </a:p>
          </p:txBody>
        </p:sp>
        <p:sp>
          <p:nvSpPr>
            <p:cNvPr id="55" name="Rectangle 98"/>
            <p:cNvSpPr>
              <a:spLocks noChangeArrowheads="1"/>
            </p:cNvSpPr>
            <p:nvPr/>
          </p:nvSpPr>
          <p:spPr bwMode="auto">
            <a:xfrm>
              <a:off x="3107" y="2531"/>
              <a:ext cx="81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Британец</a:t>
              </a:r>
            </a:p>
          </p:txBody>
        </p:sp>
        <p:sp>
          <p:nvSpPr>
            <p:cNvPr id="56" name="Rectangle 99"/>
            <p:cNvSpPr>
              <a:spLocks noChangeArrowheads="1"/>
            </p:cNvSpPr>
            <p:nvPr/>
          </p:nvSpPr>
          <p:spPr bwMode="auto">
            <a:xfrm>
              <a:off x="2299" y="2531"/>
              <a:ext cx="80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Датчанин</a:t>
              </a:r>
            </a:p>
          </p:txBody>
        </p:sp>
        <p:sp>
          <p:nvSpPr>
            <p:cNvPr id="57" name="Rectangle 100"/>
            <p:cNvSpPr>
              <a:spLocks noChangeArrowheads="1"/>
            </p:cNvSpPr>
            <p:nvPr/>
          </p:nvSpPr>
          <p:spPr bwMode="auto">
            <a:xfrm>
              <a:off x="1474" y="2531"/>
              <a:ext cx="82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Норвежец</a:t>
              </a:r>
            </a:p>
          </p:txBody>
        </p:sp>
        <p:sp>
          <p:nvSpPr>
            <p:cNvPr id="58" name="Line 101"/>
            <p:cNvSpPr>
              <a:spLocks noChangeShapeType="1"/>
            </p:cNvSpPr>
            <p:nvPr/>
          </p:nvSpPr>
          <p:spPr bwMode="auto">
            <a:xfrm>
              <a:off x="1474" y="2531"/>
              <a:ext cx="4081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102"/>
            <p:cNvSpPr>
              <a:spLocks noChangeShapeType="1"/>
            </p:cNvSpPr>
            <p:nvPr/>
          </p:nvSpPr>
          <p:spPr bwMode="auto">
            <a:xfrm>
              <a:off x="1474" y="2708"/>
              <a:ext cx="4081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103"/>
            <p:cNvSpPr>
              <a:spLocks noChangeShapeType="1"/>
            </p:cNvSpPr>
            <p:nvPr/>
          </p:nvSpPr>
          <p:spPr bwMode="auto">
            <a:xfrm>
              <a:off x="1474" y="2531"/>
              <a:ext cx="0" cy="177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104"/>
            <p:cNvSpPr>
              <a:spLocks noChangeShapeType="1"/>
            </p:cNvSpPr>
            <p:nvPr/>
          </p:nvSpPr>
          <p:spPr bwMode="auto">
            <a:xfrm>
              <a:off x="2299" y="2531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105"/>
            <p:cNvSpPr>
              <a:spLocks noChangeShapeType="1"/>
            </p:cNvSpPr>
            <p:nvPr/>
          </p:nvSpPr>
          <p:spPr bwMode="auto">
            <a:xfrm>
              <a:off x="3107" y="2531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106"/>
            <p:cNvSpPr>
              <a:spLocks noChangeShapeType="1"/>
            </p:cNvSpPr>
            <p:nvPr/>
          </p:nvSpPr>
          <p:spPr bwMode="auto">
            <a:xfrm>
              <a:off x="3923" y="2531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Line 107"/>
            <p:cNvSpPr>
              <a:spLocks noChangeShapeType="1"/>
            </p:cNvSpPr>
            <p:nvPr/>
          </p:nvSpPr>
          <p:spPr bwMode="auto">
            <a:xfrm>
              <a:off x="4739" y="2531"/>
              <a:ext cx="0" cy="17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Line 108"/>
            <p:cNvSpPr>
              <a:spLocks noChangeShapeType="1"/>
            </p:cNvSpPr>
            <p:nvPr/>
          </p:nvSpPr>
          <p:spPr bwMode="auto">
            <a:xfrm>
              <a:off x="5555" y="2531"/>
              <a:ext cx="0" cy="177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66" name="Picture 110" descr="Безимени-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3D8FE"/>
                </a:clrFrom>
                <a:clrTo>
                  <a:srgbClr val="63D8FE">
                    <a:alpha val="0"/>
                  </a:srgbClr>
                </a:clrTo>
              </a:clrChange>
            </a:blip>
            <a:srcRect l="1991" r="85945"/>
            <a:stretch>
              <a:fillRect/>
            </a:stretch>
          </p:blipFill>
          <p:spPr bwMode="auto">
            <a:xfrm>
              <a:off x="1674" y="1389"/>
              <a:ext cx="481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11" descr="Безимени-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3D8FE"/>
                </a:clrFrom>
                <a:clrTo>
                  <a:srgbClr val="63D8FE">
                    <a:alpha val="0"/>
                  </a:srgbClr>
                </a:clrTo>
              </a:clrChange>
            </a:blip>
            <a:srcRect l="25099" r="62860"/>
            <a:stretch>
              <a:fillRect/>
            </a:stretch>
          </p:blipFill>
          <p:spPr bwMode="auto">
            <a:xfrm>
              <a:off x="2474" y="1393"/>
              <a:ext cx="480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12" descr="Безимени-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3D8FE"/>
                </a:clrFrom>
                <a:clrTo>
                  <a:srgbClr val="63D8FE">
                    <a:alpha val="0"/>
                  </a:srgbClr>
                </a:clrTo>
              </a:clrChange>
            </a:blip>
            <a:srcRect l="42165" r="44798"/>
            <a:stretch>
              <a:fillRect/>
            </a:stretch>
          </p:blipFill>
          <p:spPr bwMode="auto">
            <a:xfrm>
              <a:off x="3209" y="1389"/>
              <a:ext cx="519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13" descr="Безимени-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3D8FE"/>
                </a:clrFrom>
                <a:clrTo>
                  <a:srgbClr val="63D8FE">
                    <a:alpha val="0"/>
                  </a:srgbClr>
                </a:clrTo>
              </a:clrChange>
            </a:blip>
            <a:srcRect l="66246" r="21690"/>
            <a:stretch>
              <a:fillRect/>
            </a:stretch>
          </p:blipFill>
          <p:spPr bwMode="auto">
            <a:xfrm>
              <a:off x="4075" y="1393"/>
              <a:ext cx="481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15" descr="Безимени-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3D8FE"/>
                </a:clrFrom>
                <a:clrTo>
                  <a:srgbClr val="63D8FE">
                    <a:alpha val="0"/>
                  </a:srgbClr>
                </a:clrTo>
              </a:clrChange>
            </a:blip>
            <a:srcRect l="86322"/>
            <a:stretch>
              <a:fillRect/>
            </a:stretch>
          </p:blipFill>
          <p:spPr bwMode="auto">
            <a:xfrm>
              <a:off x="4835" y="1393"/>
              <a:ext cx="545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Line 116"/>
            <p:cNvSpPr>
              <a:spLocks noChangeShapeType="1"/>
            </p:cNvSpPr>
            <p:nvPr/>
          </p:nvSpPr>
          <p:spPr bwMode="auto">
            <a:xfrm flipV="1">
              <a:off x="2027" y="1784"/>
              <a:ext cx="401" cy="378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117"/>
            <p:cNvSpPr>
              <a:spLocks noChangeShapeType="1"/>
            </p:cNvSpPr>
            <p:nvPr/>
          </p:nvSpPr>
          <p:spPr bwMode="auto">
            <a:xfrm>
              <a:off x="2075" y="3137"/>
              <a:ext cx="599" cy="686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118"/>
            <p:cNvSpPr>
              <a:spLocks noChangeShapeType="1"/>
            </p:cNvSpPr>
            <p:nvPr/>
          </p:nvSpPr>
          <p:spPr bwMode="auto">
            <a:xfrm>
              <a:off x="2075" y="3480"/>
              <a:ext cx="320" cy="380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119"/>
            <p:cNvSpPr>
              <a:spLocks noChangeShapeType="1"/>
            </p:cNvSpPr>
            <p:nvPr/>
          </p:nvSpPr>
          <p:spPr bwMode="auto">
            <a:xfrm flipV="1">
              <a:off x="2114" y="3215"/>
              <a:ext cx="521" cy="608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prstDash val="sysDot"/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AutoShape 120"/>
            <p:cNvSpPr>
              <a:spLocks/>
            </p:cNvSpPr>
            <p:nvPr/>
          </p:nvSpPr>
          <p:spPr bwMode="auto">
            <a:xfrm>
              <a:off x="2928" y="2327"/>
              <a:ext cx="161" cy="1177"/>
            </a:xfrm>
            <a:prstGeom prst="rightBrace">
              <a:avLst>
                <a:gd name="adj1" fmla="val 6092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AutoShape 121"/>
            <p:cNvSpPr>
              <a:spLocks/>
            </p:cNvSpPr>
            <p:nvPr/>
          </p:nvSpPr>
          <p:spPr bwMode="auto">
            <a:xfrm>
              <a:off x="3154" y="3139"/>
              <a:ext cx="81" cy="759"/>
            </a:xfrm>
            <a:prstGeom prst="leftBrace">
              <a:avLst>
                <a:gd name="adj1" fmla="val 78086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AutoShape 122"/>
            <p:cNvSpPr>
              <a:spLocks/>
            </p:cNvSpPr>
            <p:nvPr/>
          </p:nvSpPr>
          <p:spPr bwMode="auto">
            <a:xfrm>
              <a:off x="3755" y="1582"/>
              <a:ext cx="160" cy="759"/>
            </a:xfrm>
            <a:prstGeom prst="rightBrace">
              <a:avLst>
                <a:gd name="adj1" fmla="val 39531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AutoShape 123"/>
            <p:cNvSpPr>
              <a:spLocks/>
            </p:cNvSpPr>
            <p:nvPr/>
          </p:nvSpPr>
          <p:spPr bwMode="auto">
            <a:xfrm>
              <a:off x="3755" y="2341"/>
              <a:ext cx="160" cy="1139"/>
            </a:xfrm>
            <a:prstGeom prst="rightBrace">
              <a:avLst>
                <a:gd name="adj1" fmla="val 59323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AutoShape 124"/>
            <p:cNvSpPr>
              <a:spLocks/>
            </p:cNvSpPr>
            <p:nvPr/>
          </p:nvSpPr>
          <p:spPr bwMode="auto">
            <a:xfrm>
              <a:off x="1474" y="1696"/>
              <a:ext cx="120" cy="2202"/>
            </a:xfrm>
            <a:prstGeom prst="leftBracket">
              <a:avLst>
                <a:gd name="adj" fmla="val 15291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AutoShape 125"/>
            <p:cNvSpPr>
              <a:spLocks/>
            </p:cNvSpPr>
            <p:nvPr/>
          </p:nvSpPr>
          <p:spPr bwMode="auto">
            <a:xfrm>
              <a:off x="3995" y="1582"/>
              <a:ext cx="120" cy="1898"/>
            </a:xfrm>
            <a:prstGeom prst="leftBracket">
              <a:avLst>
                <a:gd name="adj" fmla="val 131806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AutoShape 126"/>
            <p:cNvSpPr>
              <a:spLocks/>
            </p:cNvSpPr>
            <p:nvPr/>
          </p:nvSpPr>
          <p:spPr bwMode="auto">
            <a:xfrm>
              <a:off x="4595" y="2304"/>
              <a:ext cx="79" cy="1633"/>
            </a:xfrm>
            <a:prstGeom prst="rightBracket">
              <a:avLst>
                <a:gd name="adj" fmla="val 17225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AutoShape 127"/>
            <p:cNvSpPr>
              <a:spLocks/>
            </p:cNvSpPr>
            <p:nvPr/>
          </p:nvSpPr>
          <p:spPr bwMode="auto">
            <a:xfrm>
              <a:off x="5395" y="2341"/>
              <a:ext cx="160" cy="798"/>
            </a:xfrm>
            <a:prstGeom prst="rightBrace">
              <a:avLst>
                <a:gd name="adj1" fmla="val 41562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AutoShape 128"/>
            <p:cNvSpPr>
              <a:spLocks/>
            </p:cNvSpPr>
            <p:nvPr/>
          </p:nvSpPr>
          <p:spPr bwMode="auto">
            <a:xfrm>
              <a:off x="5523" y="3473"/>
              <a:ext cx="108" cy="419"/>
            </a:xfrm>
            <a:prstGeom prst="rightBrace">
              <a:avLst>
                <a:gd name="adj1" fmla="val 32330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Line 139"/>
            <p:cNvSpPr>
              <a:spLocks noChangeShapeType="1"/>
            </p:cNvSpPr>
            <p:nvPr/>
          </p:nvSpPr>
          <p:spPr bwMode="auto">
            <a:xfrm flipV="1">
              <a:off x="3115" y="1498"/>
              <a:ext cx="0" cy="2468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714348" y="247834"/>
            <a:ext cx="7829387" cy="6093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Решение головоломки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toShape 8"/>
          <p:cNvSpPr>
            <a:spLocks noChangeArrowheads="1"/>
          </p:cNvSpPr>
          <p:nvPr/>
        </p:nvSpPr>
        <p:spPr bwMode="auto">
          <a:xfrm>
            <a:off x="4714876" y="857232"/>
            <a:ext cx="4000528" cy="4071966"/>
          </a:xfrm>
          <a:prstGeom prst="roundRect">
            <a:avLst>
              <a:gd name="adj" fmla="val 11359"/>
            </a:avLst>
          </a:prstGeom>
          <a:solidFill>
            <a:schemeClr val="accent1">
              <a:lumMod val="75000"/>
              <a:alpha val="35000"/>
            </a:schemeClr>
          </a:solidFill>
          <a:ln w="571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52400" h="152400" prst="relaxedInset"/>
            <a:bevelB w="88900" h="88900"/>
          </a:sp3d>
        </p:spPr>
        <p:txBody>
          <a:bodyPr wrap="none" anchor="ctr"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0"/>
            <a:ext cx="40005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 создании </a:t>
            </a:r>
          </a:p>
          <a:p>
            <a:r>
              <a:rPr lang="ru-RU" sz="4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программного </a:t>
            </a:r>
          </a:p>
          <a:p>
            <a:r>
              <a:rPr lang="ru-RU" sz="4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продукта было </a:t>
            </a:r>
          </a:p>
          <a:p>
            <a:r>
              <a:rPr lang="ru-RU" sz="4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необходимо:</a:t>
            </a:r>
            <a:endParaRPr lang="ru-RU" sz="44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" name="Freeform 3"/>
          <p:cNvSpPr>
            <a:spLocks noEditPoints="1"/>
          </p:cNvSpPr>
          <p:nvPr/>
        </p:nvSpPr>
        <p:spPr bwMode="gray">
          <a:xfrm>
            <a:off x="500034" y="3124208"/>
            <a:ext cx="5572164" cy="3662378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929190" y="1007164"/>
            <a:ext cx="392909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Выбрать подходящие структуры для моделирования головоломки.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Создать интерфейс, </a:t>
            </a:r>
          </a:p>
          <a:p>
            <a:pPr marL="514350" lvl="0" indent="-514350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необходимый для реализации модели.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Продумать алгоритмы, </a:t>
            </a:r>
          </a:p>
          <a:p>
            <a:pPr marL="514350" lvl="0" indent="-514350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необходимые в этой игре. 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Составить программу, </a:t>
            </a:r>
          </a:p>
          <a:p>
            <a:pPr marL="514350" lvl="0" indent="-514350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реализующую описание алгоритмов. </a:t>
            </a: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500034" y="2743208"/>
            <a:ext cx="3429024" cy="3662378"/>
            <a:chOff x="816" y="1152"/>
            <a:chExt cx="2304" cy="2544"/>
          </a:xfrm>
        </p:grpSpPr>
        <p:sp>
          <p:nvSpPr>
            <p:cNvPr id="35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gray">
            <a:xfrm>
              <a:off x="2445" y="2903"/>
              <a:ext cx="259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" name="Group 42"/>
            <p:cNvGrpSpPr>
              <a:grpSpLocks/>
            </p:cNvGrpSpPr>
            <p:nvPr/>
          </p:nvGrpSpPr>
          <p:grpSpPr bwMode="auto">
            <a:xfrm>
              <a:off x="880" y="2268"/>
              <a:ext cx="864" cy="908"/>
              <a:chOff x="732" y="2112"/>
              <a:chExt cx="842" cy="860"/>
            </a:xfrm>
          </p:grpSpPr>
          <p:sp>
            <p:nvSpPr>
              <p:cNvPr id="55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9" name="Text Box 47"/>
              <p:cNvSpPr txBox="1">
                <a:spLocks noChangeArrowheads="1"/>
              </p:cNvSpPr>
              <p:nvPr/>
            </p:nvSpPr>
            <p:spPr bwMode="gray">
              <a:xfrm>
                <a:off x="1047" y="2414"/>
                <a:ext cx="233" cy="3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gray">
            <a:xfrm>
              <a:off x="879" y="1414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gray">
            <a:xfrm>
              <a:off x="913" y="1430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Text Box 53"/>
            <p:cNvSpPr txBox="1">
              <a:spLocks noChangeArrowheads="1"/>
            </p:cNvSpPr>
            <p:nvPr/>
          </p:nvSpPr>
          <p:spPr bwMode="gray">
            <a:xfrm>
              <a:off x="1077" y="1624"/>
              <a:ext cx="210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1701" y="115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1724" y="117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gray">
            <a:xfrm>
              <a:off x="1816" y="1263"/>
              <a:ext cx="191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214678" y="2711520"/>
            <a:ext cx="571504" cy="576000"/>
          </a:xfrm>
          <a:prstGeom prst="rect">
            <a:avLst/>
          </a:prstGeom>
          <a:noFill/>
          <a:ln w="5715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G:\Головоломка Эйнштейна\Главный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570311"/>
            <a:ext cx="3430325" cy="3430325"/>
          </a:xfrm>
          <a:prstGeom prst="rect">
            <a:avLst/>
          </a:prstGeom>
          <a:noFill/>
        </p:spPr>
      </p:pic>
      <p:sp>
        <p:nvSpPr>
          <p:cNvPr id="90" name="AutoShape 3"/>
          <p:cNvSpPr>
            <a:spLocks noChangeArrowheads="1"/>
          </p:cNvSpPr>
          <p:nvPr/>
        </p:nvSpPr>
        <p:spPr bwMode="auto">
          <a:xfrm>
            <a:off x="4857752" y="5357826"/>
            <a:ext cx="3929090" cy="1071570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0">
            <a:solidFill>
              <a:schemeClr val="accent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01600" h="101600"/>
            <a:bevelB prst="relaxedInset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064716" y="247834"/>
            <a:ext cx="4793300" cy="62267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Игровое поле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G:\Головоломка Эйнштейна\Открытые квaдраты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571612"/>
            <a:ext cx="3429024" cy="3443077"/>
          </a:xfrm>
          <a:prstGeom prst="rect">
            <a:avLst/>
          </a:prstGeom>
          <a:noFill/>
        </p:spPr>
      </p:pic>
      <p:sp>
        <p:nvSpPr>
          <p:cNvPr id="87" name="AutoShape 3"/>
          <p:cNvSpPr>
            <a:spLocks noChangeArrowheads="1"/>
          </p:cNvSpPr>
          <p:nvPr/>
        </p:nvSpPr>
        <p:spPr bwMode="auto">
          <a:xfrm>
            <a:off x="428596" y="5357826"/>
            <a:ext cx="3929090" cy="1071570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0">
            <a:solidFill>
              <a:schemeClr val="accent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01600" h="101600"/>
            <a:bevelB prst="relaxedInset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571472" y="5461348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Так выглядит игровое поле в начале игры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857752" y="546134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Так выглядит игровое поле в случае выигрыша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3961142" y="3679164"/>
            <a:ext cx="1214446" cy="1257304"/>
            <a:chOff x="5376" y="12444"/>
            <a:chExt cx="1086" cy="1080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5376" y="12444"/>
              <a:ext cx="1086" cy="1080"/>
              <a:chOff x="5121" y="7614"/>
              <a:chExt cx="1086" cy="1080"/>
            </a:xfrm>
          </p:grpSpPr>
          <p:sp>
            <p:nvSpPr>
              <p:cNvPr id="13331" name="Rectangle 19"/>
              <p:cNvSpPr>
                <a:spLocks noChangeArrowheads="1"/>
              </p:cNvSpPr>
              <p:nvPr/>
            </p:nvSpPr>
            <p:spPr bwMode="auto">
              <a:xfrm>
                <a:off x="5121" y="7614"/>
                <a:ext cx="1080" cy="1080"/>
              </a:xfrm>
              <a:prstGeom prst="rect">
                <a:avLst/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328" name="Group 16"/>
              <p:cNvGrpSpPr>
                <a:grpSpLocks noChangeAspect="1"/>
              </p:cNvGrpSpPr>
              <p:nvPr/>
            </p:nvGrpSpPr>
            <p:grpSpPr bwMode="auto">
              <a:xfrm>
                <a:off x="5490" y="7825"/>
                <a:ext cx="345" cy="312"/>
                <a:chOff x="1341" y="2934"/>
                <a:chExt cx="839" cy="805"/>
              </a:xfrm>
            </p:grpSpPr>
            <p:sp>
              <p:nvSpPr>
                <p:cNvPr id="13330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341" y="29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29" name="WordArt 17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616" y="3062"/>
                  <a:ext cx="306" cy="5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en-US" sz="3600" kern="10" spc="0" dirty="0" smtClean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II</a:t>
                  </a:r>
                  <a:endParaRPr lang="ru-RU" sz="3600" kern="10" spc="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3325" name="Group 13"/>
              <p:cNvGrpSpPr>
                <a:grpSpLocks noChangeAspect="1"/>
              </p:cNvGrpSpPr>
              <p:nvPr/>
            </p:nvGrpSpPr>
            <p:grpSpPr bwMode="auto">
              <a:xfrm>
                <a:off x="5863" y="8174"/>
                <a:ext cx="344" cy="312"/>
                <a:chOff x="2241" y="3834"/>
                <a:chExt cx="839" cy="805"/>
              </a:xfrm>
            </p:grpSpPr>
            <p:sp>
              <p:nvSpPr>
                <p:cNvPr id="13327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241" y="38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26" name="WordArt 14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2395" y="3981"/>
                  <a:ext cx="540" cy="51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en-US" sz="3600" kern="10" spc="0" smtClean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VI</a:t>
                  </a:r>
                  <a:endParaRPr lang="ru-RU" sz="3600" kern="10" spc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3322" name="Group 10"/>
              <p:cNvGrpSpPr>
                <a:grpSpLocks noChangeAspect="1"/>
              </p:cNvGrpSpPr>
              <p:nvPr/>
            </p:nvGrpSpPr>
            <p:grpSpPr bwMode="auto">
              <a:xfrm>
                <a:off x="5490" y="8174"/>
                <a:ext cx="345" cy="312"/>
                <a:chOff x="1341" y="3834"/>
                <a:chExt cx="839" cy="805"/>
              </a:xfrm>
            </p:grpSpPr>
            <p:sp>
              <p:nvSpPr>
                <p:cNvPr id="13324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41" y="38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23" name="WordArt 11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538" y="3994"/>
                  <a:ext cx="482" cy="51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en-US" sz="3600" kern="10" spc="0" dirty="0" smtClean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V</a:t>
                  </a:r>
                  <a:endParaRPr lang="ru-RU" sz="3600" kern="10" spc="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3319" name="Group 7"/>
              <p:cNvGrpSpPr>
                <a:grpSpLocks noChangeAspect="1"/>
              </p:cNvGrpSpPr>
              <p:nvPr/>
            </p:nvGrpSpPr>
            <p:grpSpPr bwMode="auto">
              <a:xfrm>
                <a:off x="5122" y="7825"/>
                <a:ext cx="345" cy="312"/>
                <a:chOff x="444" y="2934"/>
                <a:chExt cx="839" cy="805"/>
              </a:xfrm>
            </p:grpSpPr>
            <p:sp>
              <p:nvSpPr>
                <p:cNvPr id="13321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444" y="29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20" name="WordArt 8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 flipH="1">
                  <a:off x="556" y="3064"/>
                  <a:ext cx="360" cy="5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en-US" sz="3600" kern="10" spc="0" smtClean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I </a:t>
                  </a:r>
                  <a:endParaRPr lang="ru-RU" sz="3600" kern="10" spc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3316" name="Group 4"/>
              <p:cNvGrpSpPr>
                <a:grpSpLocks noChangeAspect="1"/>
              </p:cNvGrpSpPr>
              <p:nvPr/>
            </p:nvGrpSpPr>
            <p:grpSpPr bwMode="auto">
              <a:xfrm>
                <a:off x="5121" y="8174"/>
                <a:ext cx="344" cy="312"/>
                <a:chOff x="441" y="3834"/>
                <a:chExt cx="839" cy="805"/>
              </a:xfrm>
            </p:grpSpPr>
            <p:sp>
              <p:nvSpPr>
                <p:cNvPr id="13318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441" y="38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17" name="WordArt 5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608" y="3981"/>
                  <a:ext cx="540" cy="51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en-US" sz="3600" kern="10" spc="0" smtClean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IV</a:t>
                  </a:r>
                  <a:endParaRPr lang="ru-RU" sz="3600" kern="10" spc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3314" name="Rectangle 2"/>
            <p:cNvSpPr>
              <a:spLocks noChangeArrowheads="1"/>
            </p:cNvSpPr>
            <p:nvPr/>
          </p:nvSpPr>
          <p:spPr bwMode="auto">
            <a:xfrm>
              <a:off x="6111" y="12670"/>
              <a:ext cx="334" cy="300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E5DFEC"/>
                </a:gs>
                <a:gs pos="100000">
                  <a:srgbClr val="3333FF"/>
                </a:gs>
              </a:gsLst>
              <a:lin ang="18900000" scaled="1"/>
            </a:gradFill>
            <a:ln w="222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1" name="Скругленная соединительная линия 30"/>
          <p:cNvCxnSpPr/>
          <p:nvPr/>
        </p:nvCxnSpPr>
        <p:spPr>
          <a:xfrm>
            <a:off x="3786182" y="2928934"/>
            <a:ext cx="928694" cy="785818"/>
          </a:xfrm>
          <a:prstGeom prst="curvedConnector3">
            <a:avLst>
              <a:gd name="adj1" fmla="val 50000"/>
            </a:avLst>
          </a:prstGeom>
          <a:ln w="63500">
            <a:solidFill>
              <a:srgbClr val="00206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utoShape 8"/>
          <p:cNvSpPr>
            <a:spLocks noChangeArrowheads="1"/>
          </p:cNvSpPr>
          <p:nvPr/>
        </p:nvSpPr>
        <p:spPr bwMode="auto">
          <a:xfrm>
            <a:off x="71406" y="928670"/>
            <a:ext cx="9001156" cy="5786478"/>
          </a:xfrm>
          <a:prstGeom prst="roundRect">
            <a:avLst>
              <a:gd name="adj" fmla="val 12357"/>
            </a:avLst>
          </a:prstGeom>
          <a:solidFill>
            <a:schemeClr val="accent1">
              <a:lumMod val="75000"/>
              <a:alpha val="35000"/>
            </a:schemeClr>
          </a:solidFill>
          <a:ln w="571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7552" y="142852"/>
            <a:ext cx="3571836" cy="658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46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игры:</a:t>
            </a:r>
            <a:endParaRPr lang="ru-RU" sz="46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57158" y="1000108"/>
            <a:ext cx="85011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Правила игры очень простые: надо открыть все фишки в квадрате (существуют уровни от 3*3 до 6*6 фишек). После того как все фишки будут открыты, квадрат будет выглядеть следующим образом: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каждой строке квадрата находятся фишки одного типа. Например, в первой строке квадрата находятся арабские цифры, во второй – буквы русского алфавита, в третьей – римские цифры, в четвёртой – игральные кости, в пятой – геометрические фигуры, в шестой – картинки с фруктами.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Открывать фишки надо методом исключения. Когда фишка не открыта, на её месте показываются все возможные варианты. Например, изображение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	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означает, что в данном месте могут находиться любые римские цифры, кроме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(квадратик с изображением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отсутствует). Чтобы открыть фишку, надо нажать на её уменьшенное изображение левой кнопкой мыши, чтобы исключить фишку – нажмите на неё правой кнопкой мыши.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того чтобы решить головоломку, нужно использовать подсказки.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" name="Picture 2" descr="G:\Головоломка Эйнштейна\Открытые квaдраты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571612"/>
            <a:ext cx="1571636" cy="1578077"/>
          </a:xfrm>
          <a:prstGeom prst="rect">
            <a:avLst/>
          </a:prstGeom>
          <a:noFill/>
        </p:spPr>
      </p:pic>
      <p:grpSp>
        <p:nvGrpSpPr>
          <p:cNvPr id="159" name="Group 1"/>
          <p:cNvGrpSpPr>
            <a:grpSpLocks/>
          </p:cNvGrpSpPr>
          <p:nvPr/>
        </p:nvGrpSpPr>
        <p:grpSpPr bwMode="auto">
          <a:xfrm>
            <a:off x="4286248" y="4643446"/>
            <a:ext cx="714380" cy="793088"/>
            <a:chOff x="5376" y="12444"/>
            <a:chExt cx="1086" cy="1080"/>
          </a:xfrm>
        </p:grpSpPr>
        <p:grpSp>
          <p:nvGrpSpPr>
            <p:cNvPr id="160" name="Group 3"/>
            <p:cNvGrpSpPr>
              <a:grpSpLocks/>
            </p:cNvGrpSpPr>
            <p:nvPr/>
          </p:nvGrpSpPr>
          <p:grpSpPr bwMode="auto">
            <a:xfrm>
              <a:off x="5376" y="12444"/>
              <a:ext cx="1086" cy="1080"/>
              <a:chOff x="5121" y="7614"/>
              <a:chExt cx="1086" cy="1080"/>
            </a:xfrm>
          </p:grpSpPr>
          <p:sp>
            <p:nvSpPr>
              <p:cNvPr id="162" name="Rectangle 19"/>
              <p:cNvSpPr>
                <a:spLocks noChangeArrowheads="1"/>
              </p:cNvSpPr>
              <p:nvPr/>
            </p:nvSpPr>
            <p:spPr bwMode="auto">
              <a:xfrm>
                <a:off x="5121" y="7614"/>
                <a:ext cx="1080" cy="1080"/>
              </a:xfrm>
              <a:prstGeom prst="rect">
                <a:avLst/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3" name="Group 16"/>
              <p:cNvGrpSpPr>
                <a:grpSpLocks noChangeAspect="1"/>
              </p:cNvGrpSpPr>
              <p:nvPr/>
            </p:nvGrpSpPr>
            <p:grpSpPr bwMode="auto">
              <a:xfrm>
                <a:off x="5490" y="7825"/>
                <a:ext cx="345" cy="312"/>
                <a:chOff x="1341" y="2934"/>
                <a:chExt cx="839" cy="805"/>
              </a:xfrm>
            </p:grpSpPr>
            <p:sp>
              <p:nvSpPr>
                <p:cNvPr id="176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341" y="29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7" name="WordArt 17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616" y="3062"/>
                  <a:ext cx="306" cy="5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en-US" sz="3600" kern="10" spc="0" dirty="0" smtClean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II</a:t>
                  </a:r>
                  <a:endParaRPr lang="ru-RU" sz="3600" kern="10" spc="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4" name="Group 13"/>
              <p:cNvGrpSpPr>
                <a:grpSpLocks noChangeAspect="1"/>
              </p:cNvGrpSpPr>
              <p:nvPr/>
            </p:nvGrpSpPr>
            <p:grpSpPr bwMode="auto">
              <a:xfrm>
                <a:off x="5863" y="8174"/>
                <a:ext cx="344" cy="312"/>
                <a:chOff x="2241" y="3834"/>
                <a:chExt cx="839" cy="805"/>
              </a:xfrm>
            </p:grpSpPr>
            <p:sp>
              <p:nvSpPr>
                <p:cNvPr id="174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241" y="38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5" name="WordArt 14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2395" y="3981"/>
                  <a:ext cx="540" cy="51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en-US" sz="3600" kern="10" spc="0" smtClean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VI</a:t>
                  </a:r>
                  <a:endParaRPr lang="ru-RU" sz="3600" kern="10" spc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5" name="Group 10"/>
              <p:cNvGrpSpPr>
                <a:grpSpLocks noChangeAspect="1"/>
              </p:cNvGrpSpPr>
              <p:nvPr/>
            </p:nvGrpSpPr>
            <p:grpSpPr bwMode="auto">
              <a:xfrm>
                <a:off x="5490" y="8174"/>
                <a:ext cx="345" cy="312"/>
                <a:chOff x="1341" y="3834"/>
                <a:chExt cx="839" cy="805"/>
              </a:xfrm>
            </p:grpSpPr>
            <p:sp>
              <p:nvSpPr>
                <p:cNvPr id="172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41" y="38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3" name="WordArt 11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538" y="3994"/>
                  <a:ext cx="482" cy="51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en-US" sz="3600" kern="10" spc="0" dirty="0" smtClean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V</a:t>
                  </a:r>
                  <a:endParaRPr lang="ru-RU" sz="3600" kern="10" spc="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6" name="Group 7"/>
              <p:cNvGrpSpPr>
                <a:grpSpLocks noChangeAspect="1"/>
              </p:cNvGrpSpPr>
              <p:nvPr/>
            </p:nvGrpSpPr>
            <p:grpSpPr bwMode="auto">
              <a:xfrm>
                <a:off x="5122" y="7825"/>
                <a:ext cx="345" cy="312"/>
                <a:chOff x="444" y="2934"/>
                <a:chExt cx="839" cy="805"/>
              </a:xfrm>
            </p:grpSpPr>
            <p:sp>
              <p:nvSpPr>
                <p:cNvPr id="170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444" y="29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" name="WordArt 8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 flipH="1">
                  <a:off x="556" y="3064"/>
                  <a:ext cx="360" cy="52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en-US" sz="3600" kern="10" spc="0" smtClean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I </a:t>
                  </a:r>
                  <a:endParaRPr lang="ru-RU" sz="3600" kern="10" spc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7" name="Group 4"/>
              <p:cNvGrpSpPr>
                <a:grpSpLocks noChangeAspect="1"/>
              </p:cNvGrpSpPr>
              <p:nvPr/>
            </p:nvGrpSpPr>
            <p:grpSpPr bwMode="auto">
              <a:xfrm>
                <a:off x="5121" y="8174"/>
                <a:ext cx="344" cy="312"/>
                <a:chOff x="441" y="3834"/>
                <a:chExt cx="839" cy="805"/>
              </a:xfrm>
            </p:grpSpPr>
            <p:sp>
              <p:nvSpPr>
                <p:cNvPr id="168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441" y="38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" name="WordArt 5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608" y="3981"/>
                  <a:ext cx="540" cy="51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en-US" sz="3600" kern="10" spc="0" smtClean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Arial"/>
                      <a:cs typeface="Arial"/>
                    </a:rPr>
                    <a:t>IV</a:t>
                  </a:r>
                  <a:endParaRPr lang="ru-RU" sz="3600" kern="10" spc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61" name="Rectangle 2"/>
            <p:cNvSpPr>
              <a:spLocks noChangeArrowheads="1"/>
            </p:cNvSpPr>
            <p:nvPr/>
          </p:nvSpPr>
          <p:spPr bwMode="auto">
            <a:xfrm>
              <a:off x="6111" y="12670"/>
              <a:ext cx="334" cy="300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E5DFEC"/>
                </a:gs>
                <a:gs pos="100000">
                  <a:srgbClr val="3333FF"/>
                </a:gs>
              </a:gsLst>
              <a:lin ang="18900000" scaled="1"/>
            </a:gradFill>
            <a:ln w="22225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7"/>
          <p:cNvSpPr>
            <a:spLocks noChangeArrowheads="1"/>
          </p:cNvSpPr>
          <p:nvPr/>
        </p:nvSpPr>
        <p:spPr bwMode="gray">
          <a:xfrm>
            <a:off x="6484784" y="1269818"/>
            <a:ext cx="746396" cy="115200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" name="Rectangle 17"/>
          <p:cNvSpPr>
            <a:spLocks noChangeArrowheads="1"/>
          </p:cNvSpPr>
          <p:nvPr/>
        </p:nvSpPr>
        <p:spPr bwMode="gray">
          <a:xfrm>
            <a:off x="4071934" y="1269818"/>
            <a:ext cx="746396" cy="115200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71538" y="171540"/>
            <a:ext cx="7143800" cy="7571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Типы подсказок: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63" name="Group 7"/>
          <p:cNvGrpSpPr>
            <a:grpSpLocks/>
          </p:cNvGrpSpPr>
          <p:nvPr/>
        </p:nvGrpSpPr>
        <p:grpSpPr bwMode="auto">
          <a:xfrm>
            <a:off x="373304" y="1071546"/>
            <a:ext cx="7615643" cy="936625"/>
            <a:chOff x="388" y="1152"/>
            <a:chExt cx="5270" cy="720"/>
          </a:xfrm>
        </p:grpSpPr>
        <p:sp>
          <p:nvSpPr>
            <p:cNvPr id="64" name="Rectangle 8"/>
            <p:cNvSpPr>
              <a:spLocks noChangeArrowheads="1"/>
            </p:cNvSpPr>
            <p:nvPr/>
          </p:nvSpPr>
          <p:spPr bwMode="gray">
            <a:xfrm rot="3419336">
              <a:off x="388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5" name="Group 9"/>
            <p:cNvGrpSpPr>
              <a:grpSpLocks/>
            </p:cNvGrpSpPr>
            <p:nvPr/>
          </p:nvGrpSpPr>
          <p:grpSpPr bwMode="auto">
            <a:xfrm>
              <a:off x="1292" y="1296"/>
              <a:ext cx="623" cy="96"/>
              <a:chOff x="2003" y="3439"/>
              <a:chExt cx="468" cy="244"/>
            </a:xfrm>
          </p:grpSpPr>
          <p:sp>
            <p:nvSpPr>
              <p:cNvPr id="79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Oval 12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66" name="Rectangle 14"/>
            <p:cNvSpPr>
              <a:spLocks noChangeArrowheads="1"/>
            </p:cNvSpPr>
            <p:nvPr/>
          </p:nvSpPr>
          <p:spPr bwMode="gray">
            <a:xfrm rot="3419336">
              <a:off x="1723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67" name="Group 15"/>
            <p:cNvGrpSpPr>
              <a:grpSpLocks/>
            </p:cNvGrpSpPr>
            <p:nvPr/>
          </p:nvGrpSpPr>
          <p:grpSpPr bwMode="auto">
            <a:xfrm>
              <a:off x="2442" y="1295"/>
              <a:ext cx="576" cy="99"/>
              <a:chOff x="2003" y="3430"/>
              <a:chExt cx="433" cy="251"/>
            </a:xfrm>
          </p:grpSpPr>
          <p:sp>
            <p:nvSpPr>
              <p:cNvPr id="75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" name="Rectangle 17"/>
              <p:cNvSpPr>
                <a:spLocks noChangeArrowheads="1"/>
              </p:cNvSpPr>
              <p:nvPr/>
            </p:nvSpPr>
            <p:spPr bwMode="gray">
              <a:xfrm>
                <a:off x="2048" y="3430"/>
                <a:ext cx="388" cy="241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" name="Rectangle 20"/>
            <p:cNvSpPr>
              <a:spLocks noChangeArrowheads="1"/>
            </p:cNvSpPr>
            <p:nvPr/>
          </p:nvSpPr>
          <p:spPr bwMode="gray">
            <a:xfrm rot="3419336">
              <a:off x="3203" y="1153"/>
              <a:ext cx="672" cy="671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Rectangle 23"/>
            <p:cNvSpPr>
              <a:spLocks noChangeArrowheads="1"/>
            </p:cNvSpPr>
            <p:nvPr/>
          </p:nvSpPr>
          <p:spPr bwMode="gray">
            <a:xfrm>
              <a:off x="3936" y="1297"/>
              <a:ext cx="677" cy="95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Rectangle 26"/>
            <p:cNvSpPr>
              <a:spLocks noChangeArrowheads="1"/>
            </p:cNvSpPr>
            <p:nvPr/>
          </p:nvSpPr>
          <p:spPr bwMode="gray">
            <a:xfrm rot="3419336">
              <a:off x="498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83" name="Rectangle 27"/>
          <p:cNvSpPr>
            <a:spLocks noChangeArrowheads="1"/>
          </p:cNvSpPr>
          <p:nvPr/>
        </p:nvSpPr>
        <p:spPr bwMode="gray">
          <a:xfrm>
            <a:off x="676878" y="1262706"/>
            <a:ext cx="39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auto">
          <a:xfrm>
            <a:off x="142844" y="3076573"/>
            <a:ext cx="1785950" cy="3424237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0">
            <a:solidFill>
              <a:schemeClr val="accent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01600" h="101600"/>
            <a:bevelB prst="relaxedInse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87" name="Rectangle 31"/>
          <p:cNvSpPr>
            <a:spLocks noChangeArrowheads="1"/>
          </p:cNvSpPr>
          <p:nvPr/>
        </p:nvSpPr>
        <p:spPr bwMode="auto">
          <a:xfrm>
            <a:off x="142844" y="3071810"/>
            <a:ext cx="18573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Такая подсказка означает, что буква «Б» и рисунок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яб-локо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находятся в одной колонке, при этом не важно, какой из этих символов находится ниже, а какой – выше.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auto">
          <a:xfrm>
            <a:off x="2071670" y="3076573"/>
            <a:ext cx="1836752" cy="3424237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63500">
            <a:solidFill>
              <a:schemeClr val="accent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01600" h="101600"/>
            <a:bevelB prst="relaxedInse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88" name="Rectangle 32"/>
          <p:cNvSpPr>
            <a:spLocks noChangeArrowheads="1"/>
          </p:cNvSpPr>
          <p:nvPr/>
        </p:nvSpPr>
        <p:spPr bwMode="auto">
          <a:xfrm>
            <a:off x="2071670" y="3028082"/>
            <a:ext cx="18573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Самая простая подсказка говорит о том, что две фишки находятся в соседних колонках, при этом неизвестно,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ка-кая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из фишек находится левее, а какая – правее.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6215074" y="3071810"/>
            <a:ext cx="2786082" cy="3424237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3500">
            <a:solidFill>
              <a:schemeClr val="accent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01600" h="101600"/>
            <a:bevelB prst="relaxedInse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89" name="Rectangle 33"/>
          <p:cNvSpPr>
            <a:spLocks noChangeArrowheads="1"/>
          </p:cNvSpPr>
          <p:nvPr/>
        </p:nvSpPr>
        <p:spPr bwMode="auto">
          <a:xfrm>
            <a:off x="6286512" y="3138485"/>
            <a:ext cx="271464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Подсказка следующего типа говорит о том, что одна фишка находится в колонке левее другой. Эта подсказка ничего не говорит о том, на каком расстоянии друг от друга находятся фишки. Они могут оказаться как в соседних колонках, так и находиться на значительном расстоянии друг от друга.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4055892" y="3071810"/>
            <a:ext cx="2000264" cy="3429000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0">
            <a:solidFill>
              <a:schemeClr val="accent1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01600" h="101600"/>
            <a:bevelB prst="relaxedInset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0" name="Rectangle 34"/>
          <p:cNvSpPr>
            <a:spLocks noChangeArrowheads="1"/>
          </p:cNvSpPr>
          <p:nvPr/>
        </p:nvSpPr>
        <p:spPr bwMode="auto">
          <a:xfrm>
            <a:off x="4127298" y="3084490"/>
            <a:ext cx="192885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Все три фишки всегда находятся в соседних колонках, фишка, указанная в центре, всегда находится между двумя другими, но какая фишка правее центральной, а какая левее – неизвестно.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2705" name="Group 1"/>
          <p:cNvGrpSpPr>
            <a:grpSpLocks noChangeAspect="1"/>
          </p:cNvGrpSpPr>
          <p:nvPr/>
        </p:nvGrpSpPr>
        <p:grpSpPr bwMode="auto">
          <a:xfrm>
            <a:off x="1357290" y="2055636"/>
            <a:ext cx="460810" cy="892175"/>
            <a:chOff x="681" y="10197"/>
            <a:chExt cx="839" cy="1627"/>
          </a:xfrm>
        </p:grpSpPr>
        <p:grpSp>
          <p:nvGrpSpPr>
            <p:cNvPr id="72709" name="Group 5"/>
            <p:cNvGrpSpPr>
              <a:grpSpLocks noChangeAspect="1"/>
            </p:cNvGrpSpPr>
            <p:nvPr/>
          </p:nvGrpSpPr>
          <p:grpSpPr bwMode="auto">
            <a:xfrm>
              <a:off x="681" y="11019"/>
              <a:ext cx="839" cy="805"/>
              <a:chOff x="1341" y="4734"/>
              <a:chExt cx="839" cy="805"/>
            </a:xfrm>
          </p:grpSpPr>
          <p:sp>
            <p:nvSpPr>
              <p:cNvPr id="72711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341" y="4734"/>
                <a:ext cx="839" cy="805"/>
              </a:xfrm>
              <a:prstGeom prst="rect">
                <a:avLst/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10" name="WordArt 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38" y="4818"/>
                <a:ext cx="454" cy="60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b="1" kern="10" spc="0" dirty="0" smtClean="0"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/>
                    <a:latin typeface="Arial"/>
                    <a:cs typeface="Arial"/>
                  </a:rPr>
                  <a:t>Б</a:t>
                </a:r>
                <a:endParaRPr lang="ru-RU" sz="3600" b="1" kern="10" spc="0" dirty="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Arial"/>
                  <a:cs typeface="Arial"/>
                </a:endParaRPr>
              </a:p>
            </p:txBody>
          </p:sp>
        </p:grpSp>
        <p:grpSp>
          <p:nvGrpSpPr>
            <p:cNvPr id="72706" name="Group 2"/>
            <p:cNvGrpSpPr>
              <a:grpSpLocks noChangeAspect="1"/>
            </p:cNvGrpSpPr>
            <p:nvPr/>
          </p:nvGrpSpPr>
          <p:grpSpPr bwMode="auto">
            <a:xfrm>
              <a:off x="681" y="10197"/>
              <a:ext cx="839" cy="805"/>
              <a:chOff x="441" y="11037"/>
              <a:chExt cx="839" cy="805"/>
            </a:xfrm>
          </p:grpSpPr>
          <p:sp>
            <p:nvSpPr>
              <p:cNvPr id="72708" name="Rectangle 4"/>
              <p:cNvSpPr>
                <a:spLocks noChangeAspect="1" noChangeArrowheads="1"/>
              </p:cNvSpPr>
              <p:nvPr/>
            </p:nvSpPr>
            <p:spPr bwMode="auto">
              <a:xfrm>
                <a:off x="441" y="11037"/>
                <a:ext cx="839" cy="805"/>
              </a:xfrm>
              <a:prstGeom prst="rect">
                <a:avLst/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72707" name="Picture 3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</a:blip>
              <a:srcRect l="16269" t="11153" r="15855" b="10780"/>
              <a:stretch>
                <a:fillRect/>
              </a:stretch>
            </p:blipFill>
            <p:spPr bwMode="auto">
              <a:xfrm>
                <a:off x="506" y="11089"/>
                <a:ext cx="720" cy="72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2713" name="Group 9"/>
          <p:cNvGrpSpPr>
            <a:grpSpLocks noChangeAspect="1"/>
          </p:cNvGrpSpPr>
          <p:nvPr/>
        </p:nvGrpSpPr>
        <p:grpSpPr bwMode="auto">
          <a:xfrm>
            <a:off x="2285984" y="2357430"/>
            <a:ext cx="1384348" cy="442800"/>
            <a:chOff x="2241" y="12474"/>
            <a:chExt cx="2519" cy="805"/>
          </a:xfrm>
        </p:grpSpPr>
        <p:grpSp>
          <p:nvGrpSpPr>
            <p:cNvPr id="72727" name="Group 23"/>
            <p:cNvGrpSpPr>
              <a:grpSpLocks noChangeAspect="1"/>
            </p:cNvGrpSpPr>
            <p:nvPr/>
          </p:nvGrpSpPr>
          <p:grpSpPr bwMode="auto">
            <a:xfrm>
              <a:off x="3081" y="12474"/>
              <a:ext cx="805" cy="805"/>
              <a:chOff x="10341" y="2394"/>
              <a:chExt cx="805" cy="805"/>
            </a:xfrm>
          </p:grpSpPr>
          <p:sp>
            <p:nvSpPr>
              <p:cNvPr id="72729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10341" y="2394"/>
                <a:ext cx="805" cy="805"/>
              </a:xfrm>
              <a:prstGeom prst="rect">
                <a:avLst/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28" name="Line 24"/>
              <p:cNvSpPr>
                <a:spLocks noChangeAspect="1" noChangeShapeType="1"/>
              </p:cNvSpPr>
              <p:nvPr/>
            </p:nvSpPr>
            <p:spPr bwMode="auto">
              <a:xfrm>
                <a:off x="10416" y="2801"/>
                <a:ext cx="65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2724" name="Group 20"/>
            <p:cNvGrpSpPr>
              <a:grpSpLocks noChangeAspect="1"/>
            </p:cNvGrpSpPr>
            <p:nvPr/>
          </p:nvGrpSpPr>
          <p:grpSpPr bwMode="auto">
            <a:xfrm>
              <a:off x="3921" y="12474"/>
              <a:ext cx="839" cy="805"/>
              <a:chOff x="2241" y="11037"/>
              <a:chExt cx="839" cy="805"/>
            </a:xfrm>
          </p:grpSpPr>
          <p:sp>
            <p:nvSpPr>
              <p:cNvPr id="72726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41" y="11037"/>
                <a:ext cx="839" cy="805"/>
              </a:xfrm>
              <a:prstGeom prst="rect">
                <a:avLst/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72725" name="Picture 21" descr="chuoi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12" y="11133"/>
                <a:ext cx="720" cy="595"/>
              </a:xfrm>
              <a:prstGeom prst="rect">
                <a:avLst/>
              </a:prstGeom>
              <a:noFill/>
            </p:spPr>
          </p:pic>
        </p:grpSp>
        <p:grpSp>
          <p:nvGrpSpPr>
            <p:cNvPr id="72714" name="Group 10"/>
            <p:cNvGrpSpPr>
              <a:grpSpLocks noChangeAspect="1"/>
            </p:cNvGrpSpPr>
            <p:nvPr/>
          </p:nvGrpSpPr>
          <p:grpSpPr bwMode="auto">
            <a:xfrm>
              <a:off x="2241" y="12474"/>
              <a:ext cx="805" cy="805"/>
              <a:chOff x="8541" y="4914"/>
              <a:chExt cx="839" cy="805"/>
            </a:xfrm>
          </p:grpSpPr>
          <p:sp>
            <p:nvSpPr>
              <p:cNvPr id="7272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8541" y="4914"/>
                <a:ext cx="839" cy="805"/>
              </a:xfrm>
              <a:prstGeom prst="rect">
                <a:avLst/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2719" name="Group 15"/>
              <p:cNvGrpSpPr>
                <a:grpSpLocks noChangeAspect="1"/>
              </p:cNvGrpSpPr>
              <p:nvPr/>
            </p:nvGrpSpPr>
            <p:grpSpPr bwMode="auto">
              <a:xfrm>
                <a:off x="8643" y="5003"/>
                <a:ext cx="182" cy="631"/>
                <a:chOff x="8643" y="5003"/>
                <a:chExt cx="182" cy="631"/>
              </a:xfrm>
            </p:grpSpPr>
            <p:sp>
              <p:nvSpPr>
                <p:cNvPr id="72722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8645" y="5003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721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8643" y="5454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720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8643" y="5222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715" name="Group 11"/>
              <p:cNvGrpSpPr>
                <a:grpSpLocks noChangeAspect="1"/>
              </p:cNvGrpSpPr>
              <p:nvPr/>
            </p:nvGrpSpPr>
            <p:grpSpPr bwMode="auto">
              <a:xfrm>
                <a:off x="9104" y="5009"/>
                <a:ext cx="182" cy="631"/>
                <a:chOff x="8643" y="5003"/>
                <a:chExt cx="182" cy="631"/>
              </a:xfrm>
            </p:grpSpPr>
            <p:sp>
              <p:nvSpPr>
                <p:cNvPr id="72718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8645" y="5003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717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8643" y="5454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716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643" y="5222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274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2731" name="Group 27"/>
          <p:cNvGrpSpPr>
            <a:grpSpLocks/>
          </p:cNvGrpSpPr>
          <p:nvPr/>
        </p:nvGrpSpPr>
        <p:grpSpPr bwMode="auto">
          <a:xfrm>
            <a:off x="6929454" y="2357430"/>
            <a:ext cx="1381125" cy="442913"/>
            <a:chOff x="1716" y="12294"/>
            <a:chExt cx="2175" cy="697"/>
          </a:xfrm>
        </p:grpSpPr>
        <p:grpSp>
          <p:nvGrpSpPr>
            <p:cNvPr id="72741" name="Group 37"/>
            <p:cNvGrpSpPr>
              <a:grpSpLocks noChangeAspect="1"/>
            </p:cNvGrpSpPr>
            <p:nvPr/>
          </p:nvGrpSpPr>
          <p:grpSpPr bwMode="auto">
            <a:xfrm>
              <a:off x="3171" y="12294"/>
              <a:ext cx="720" cy="691"/>
              <a:chOff x="1341" y="2934"/>
              <a:chExt cx="839" cy="805"/>
            </a:xfrm>
          </p:grpSpPr>
          <p:sp>
            <p:nvSpPr>
              <p:cNvPr id="7274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1341" y="2934"/>
                <a:ext cx="839" cy="805"/>
              </a:xfrm>
              <a:prstGeom prst="rect">
                <a:avLst/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222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42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616" y="3062"/>
                <a:ext cx="306" cy="52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3600" kern="10" spc="0" dirty="0" smtClean="0">
                    <a:ln w="222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II</a:t>
                </a:r>
                <a:endParaRPr lang="ru-RU" sz="3600" kern="10" spc="0" dirty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</p:grpSp>
        <p:grpSp>
          <p:nvGrpSpPr>
            <p:cNvPr id="72738" name="Group 34"/>
            <p:cNvGrpSpPr>
              <a:grpSpLocks noChangeAspect="1"/>
            </p:cNvGrpSpPr>
            <p:nvPr/>
          </p:nvGrpSpPr>
          <p:grpSpPr bwMode="auto">
            <a:xfrm>
              <a:off x="2466" y="12294"/>
              <a:ext cx="680" cy="693"/>
              <a:chOff x="8361" y="12831"/>
              <a:chExt cx="2643" cy="2693"/>
            </a:xfrm>
          </p:grpSpPr>
          <p:sp>
            <p:nvSpPr>
              <p:cNvPr id="7274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8361" y="12831"/>
                <a:ext cx="2643" cy="2693"/>
              </a:xfrm>
              <a:prstGeom prst="rect">
                <a:avLst/>
              </a:prstGeom>
              <a:gradFill rotWithShape="0">
                <a:gsLst>
                  <a:gs pos="0">
                    <a:srgbClr val="B2A1C7"/>
                  </a:gs>
                  <a:gs pos="50000">
                    <a:srgbClr val="E5DFEC"/>
                  </a:gs>
                  <a:gs pos="100000">
                    <a:srgbClr val="B2A1C7"/>
                  </a:gs>
                </a:gsLst>
                <a:lin ang="189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39" name="Line 35"/>
              <p:cNvSpPr>
                <a:spLocks noChangeAspect="1" noChangeShapeType="1"/>
              </p:cNvSpPr>
              <p:nvPr/>
            </p:nvSpPr>
            <p:spPr bwMode="auto">
              <a:xfrm>
                <a:off x="8864" y="14172"/>
                <a:ext cx="1980" cy="0"/>
              </a:xfrm>
              <a:prstGeom prst="line">
                <a:avLst/>
              </a:prstGeom>
              <a:noFill/>
              <a:ln w="6985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2732" name="Group 28"/>
            <p:cNvGrpSpPr>
              <a:grpSpLocks noChangeAspect="1"/>
            </p:cNvGrpSpPr>
            <p:nvPr/>
          </p:nvGrpSpPr>
          <p:grpSpPr bwMode="auto">
            <a:xfrm>
              <a:off x="1716" y="12294"/>
              <a:ext cx="726" cy="697"/>
              <a:chOff x="8541" y="4014"/>
              <a:chExt cx="839" cy="805"/>
            </a:xfrm>
          </p:grpSpPr>
          <p:grpSp>
            <p:nvGrpSpPr>
              <p:cNvPr id="72734" name="Group 30"/>
              <p:cNvGrpSpPr>
                <a:grpSpLocks noChangeAspect="1"/>
              </p:cNvGrpSpPr>
              <p:nvPr/>
            </p:nvGrpSpPr>
            <p:grpSpPr bwMode="auto">
              <a:xfrm>
                <a:off x="8541" y="4014"/>
                <a:ext cx="839" cy="805"/>
                <a:chOff x="7641" y="4014"/>
                <a:chExt cx="839" cy="805"/>
              </a:xfrm>
            </p:grpSpPr>
            <p:sp>
              <p:nvSpPr>
                <p:cNvPr id="72737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7641" y="401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736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8194" y="4142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735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7756" y="4541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2733" name="Oval 29"/>
              <p:cNvSpPr>
                <a:spLocks noChangeAspect="1" noChangeArrowheads="1"/>
              </p:cNvSpPr>
              <p:nvPr/>
            </p:nvSpPr>
            <p:spPr bwMode="auto">
              <a:xfrm>
                <a:off x="8875" y="4335"/>
                <a:ext cx="180" cy="18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275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2745" name="Group 41"/>
          <p:cNvGrpSpPr>
            <a:grpSpLocks/>
          </p:cNvGrpSpPr>
          <p:nvPr/>
        </p:nvGrpSpPr>
        <p:grpSpPr bwMode="auto">
          <a:xfrm>
            <a:off x="4357686" y="2357430"/>
            <a:ext cx="1365250" cy="439738"/>
            <a:chOff x="5301" y="12474"/>
            <a:chExt cx="2150" cy="692"/>
          </a:xfrm>
        </p:grpSpPr>
        <p:grpSp>
          <p:nvGrpSpPr>
            <p:cNvPr id="72747" name="Group 43"/>
            <p:cNvGrpSpPr>
              <a:grpSpLocks noChangeAspect="1"/>
            </p:cNvGrpSpPr>
            <p:nvPr/>
          </p:nvGrpSpPr>
          <p:grpSpPr bwMode="auto">
            <a:xfrm>
              <a:off x="5301" y="12474"/>
              <a:ext cx="2150" cy="692"/>
              <a:chOff x="5301" y="12474"/>
              <a:chExt cx="2166" cy="697"/>
            </a:xfrm>
          </p:grpSpPr>
          <p:grpSp>
            <p:nvGrpSpPr>
              <p:cNvPr id="72754" name="Group 50"/>
              <p:cNvGrpSpPr>
                <a:grpSpLocks noChangeAspect="1"/>
              </p:cNvGrpSpPr>
              <p:nvPr/>
            </p:nvGrpSpPr>
            <p:grpSpPr bwMode="auto">
              <a:xfrm>
                <a:off x="6741" y="12474"/>
                <a:ext cx="726" cy="697"/>
                <a:chOff x="7641" y="2934"/>
                <a:chExt cx="839" cy="805"/>
              </a:xfrm>
            </p:grpSpPr>
            <p:sp>
              <p:nvSpPr>
                <p:cNvPr id="72756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7641" y="29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755" name="WordArt 51"/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7847" y="2973"/>
                  <a:ext cx="408" cy="72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/>
                  <a:r>
                    <a:rPr lang="ru-RU" sz="3600" b="1" kern="10" spc="0" smtClean="0"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Arial"/>
                      <a:cs typeface="Arial"/>
                    </a:rPr>
                    <a:t>5</a:t>
                  </a:r>
                  <a:endParaRPr lang="ru-RU" sz="3600" b="1" kern="10" spc="0"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2751" name="Group 47"/>
              <p:cNvGrpSpPr>
                <a:grpSpLocks noChangeAspect="1"/>
              </p:cNvGrpSpPr>
              <p:nvPr/>
            </p:nvGrpSpPr>
            <p:grpSpPr bwMode="auto">
              <a:xfrm>
                <a:off x="6021" y="12474"/>
                <a:ext cx="726" cy="697"/>
                <a:chOff x="441" y="8334"/>
                <a:chExt cx="839" cy="805"/>
              </a:xfrm>
            </p:grpSpPr>
            <p:sp>
              <p:nvSpPr>
                <p:cNvPr id="72753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41" y="8334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2752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599" y="8464"/>
                  <a:ext cx="539" cy="539"/>
                </a:xfrm>
                <a:prstGeom prst="rect">
                  <a:avLst/>
                </a:prstGeom>
                <a:solidFill>
                  <a:srgbClr val="FF9900"/>
                </a:solidFill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748" name="Group 44"/>
              <p:cNvGrpSpPr>
                <a:grpSpLocks noChangeAspect="1"/>
              </p:cNvGrpSpPr>
              <p:nvPr/>
            </p:nvGrpSpPr>
            <p:grpSpPr bwMode="auto">
              <a:xfrm>
                <a:off x="5301" y="12474"/>
                <a:ext cx="720" cy="691"/>
                <a:chOff x="2238" y="10137"/>
                <a:chExt cx="839" cy="805"/>
              </a:xfrm>
            </p:grpSpPr>
            <p:sp>
              <p:nvSpPr>
                <p:cNvPr id="72750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238" y="10137"/>
                  <a:ext cx="839" cy="80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pic>
              <p:nvPicPr>
                <p:cNvPr id="72749" name="Picture 45" descr="de8595311c3a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5551" t="5611" r="6142" b="4311"/>
                <a:stretch>
                  <a:fillRect/>
                </a:stretch>
              </p:blipFill>
              <p:spPr bwMode="auto">
                <a:xfrm>
                  <a:off x="2293" y="10152"/>
                  <a:ext cx="720" cy="73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72746" name="Line 42"/>
            <p:cNvSpPr>
              <a:spLocks noChangeShapeType="1"/>
            </p:cNvSpPr>
            <p:nvPr/>
          </p:nvSpPr>
          <p:spPr bwMode="auto">
            <a:xfrm>
              <a:off x="5841" y="12609"/>
              <a:ext cx="10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8" name="Rectangle 17"/>
          <p:cNvSpPr>
            <a:spLocks noChangeArrowheads="1"/>
          </p:cNvSpPr>
          <p:nvPr/>
        </p:nvSpPr>
        <p:spPr bwMode="gray">
          <a:xfrm>
            <a:off x="1325206" y="1262548"/>
            <a:ext cx="746396" cy="123859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" name="Rectangle 27"/>
          <p:cNvSpPr>
            <a:spLocks noChangeArrowheads="1"/>
          </p:cNvSpPr>
          <p:nvPr/>
        </p:nvSpPr>
        <p:spPr bwMode="gray">
          <a:xfrm>
            <a:off x="2534266" y="1262548"/>
            <a:ext cx="39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27"/>
          <p:cNvSpPr>
            <a:spLocks noChangeArrowheads="1"/>
          </p:cNvSpPr>
          <p:nvPr/>
        </p:nvSpPr>
        <p:spPr bwMode="gray">
          <a:xfrm>
            <a:off x="4748844" y="1269818"/>
            <a:ext cx="39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27"/>
          <p:cNvSpPr>
            <a:spLocks noChangeArrowheads="1"/>
          </p:cNvSpPr>
          <p:nvPr/>
        </p:nvSpPr>
        <p:spPr bwMode="gray">
          <a:xfrm>
            <a:off x="7249174" y="1285860"/>
            <a:ext cx="39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364508" y="1643050"/>
            <a:ext cx="8493772" cy="428628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35000"/>
            </a:schemeClr>
          </a:solidFill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2908" y="142852"/>
            <a:ext cx="9001092" cy="658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46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Структуры для создания модели игры:</a:t>
            </a:r>
            <a:endParaRPr lang="ru-RU" sz="46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71472" y="1890679"/>
            <a:ext cx="8215338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Данные об игровом поле представлены в программе двумерным массивом записей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array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[1..6, 1..6]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Tkletka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TKletka=record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ManOpen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integer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Maybe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array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[1..6]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boolean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end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;).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Данные о подсказках, объявленных в игре, описываются одномерным массивом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array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[1..37]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TPodskazki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связывающим тип подсказки и объекты, соединенные заданным отношением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TPodskazki=record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Tip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KtoGor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KtoVert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SKemGor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SKemVert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ChKGor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ChKVert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integer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269678" y="2714620"/>
            <a:ext cx="2000264" cy="3929090"/>
          </a:xfrm>
          <a:prstGeom prst="roundRect">
            <a:avLst>
              <a:gd name="adj" fmla="val 13745"/>
            </a:avLst>
          </a:prstGeom>
          <a:ln w="508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развивать умение проведения анализа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действеннос-ти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построения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информаци-онно-логической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модели;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gray">
          <a:xfrm>
            <a:off x="3028942" y="155097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gray">
          <a:xfrm>
            <a:off x="4714876" y="872785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gray">
          <a:xfrm>
            <a:off x="4714876" y="923586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gray">
          <a:xfrm>
            <a:off x="4826001" y="983910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gray">
          <a:xfrm>
            <a:off x="4851401" y="104264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301" name="Oval 12"/>
          <p:cNvSpPr>
            <a:spLocks noChangeArrowheads="1"/>
          </p:cNvSpPr>
          <p:nvPr/>
        </p:nvSpPr>
        <p:spPr bwMode="gray">
          <a:xfrm>
            <a:off x="4905376" y="1055347"/>
            <a:ext cx="1335087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gray">
          <a:xfrm>
            <a:off x="428596" y="857232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gray">
          <a:xfrm>
            <a:off x="428596" y="908033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gray">
          <a:xfrm>
            <a:off x="539721" y="96677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gray">
          <a:xfrm>
            <a:off x="541309" y="96994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306" name="Oval 17"/>
          <p:cNvSpPr>
            <a:spLocks noChangeArrowheads="1"/>
          </p:cNvSpPr>
          <p:nvPr/>
        </p:nvSpPr>
        <p:spPr bwMode="gray">
          <a:xfrm>
            <a:off x="614334" y="103663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4971" y="1060432"/>
            <a:ext cx="1290638" cy="1277938"/>
            <a:chOff x="4166" y="1706"/>
            <a:chExt cx="1252" cy="1252"/>
          </a:xfrm>
        </p:grpSpPr>
        <p:sp>
          <p:nvSpPr>
            <p:cNvPr id="12326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327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328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329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9111" name="Oval 23"/>
          <p:cNvSpPr>
            <a:spLocks noChangeArrowheads="1"/>
          </p:cNvSpPr>
          <p:nvPr/>
        </p:nvSpPr>
        <p:spPr bwMode="gray">
          <a:xfrm>
            <a:off x="2571736" y="861995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12" name="Oval 24"/>
          <p:cNvSpPr>
            <a:spLocks noChangeArrowheads="1"/>
          </p:cNvSpPr>
          <p:nvPr/>
        </p:nvSpPr>
        <p:spPr bwMode="gray">
          <a:xfrm>
            <a:off x="2571736" y="912796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13" name="Oval 25"/>
          <p:cNvSpPr>
            <a:spLocks noChangeArrowheads="1"/>
          </p:cNvSpPr>
          <p:nvPr/>
        </p:nvSpPr>
        <p:spPr bwMode="gray">
          <a:xfrm>
            <a:off x="2682861" y="97312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gray">
          <a:xfrm>
            <a:off x="2684449" y="102550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312" name="Oval 27"/>
          <p:cNvSpPr>
            <a:spLocks noChangeArrowheads="1"/>
          </p:cNvSpPr>
          <p:nvPr/>
        </p:nvSpPr>
        <p:spPr bwMode="gray">
          <a:xfrm>
            <a:off x="2755886" y="1044557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78111" y="1060432"/>
            <a:ext cx="1290638" cy="1277938"/>
            <a:chOff x="4166" y="1706"/>
            <a:chExt cx="1252" cy="1252"/>
          </a:xfrm>
        </p:grpSpPr>
        <p:sp>
          <p:nvSpPr>
            <p:cNvPr id="12322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323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324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325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929188" y="1071222"/>
            <a:ext cx="1292225" cy="1277938"/>
            <a:chOff x="4166" y="1706"/>
            <a:chExt cx="1252" cy="1252"/>
          </a:xfrm>
        </p:grpSpPr>
        <p:sp>
          <p:nvSpPr>
            <p:cNvPr id="12318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319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320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321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2315" name="Text Box 38"/>
          <p:cNvSpPr txBox="1">
            <a:spLocks noChangeArrowheads="1"/>
          </p:cNvSpPr>
          <p:nvPr/>
        </p:nvSpPr>
        <p:spPr bwMode="gray">
          <a:xfrm>
            <a:off x="990552" y="1312119"/>
            <a:ext cx="54534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6643702" y="2714620"/>
            <a:ext cx="2286000" cy="3929090"/>
          </a:xfrm>
          <a:prstGeom prst="roundRect">
            <a:avLst>
              <a:gd name="adj" fmla="val 13745"/>
            </a:avLst>
          </a:prstGeom>
          <a:ln w="508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научить использовать основные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алгоритмичес-кие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конструкции для построения алгоритмов (с целью развития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алгоритмическо-го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мышления).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4539916" y="2714620"/>
            <a:ext cx="1928826" cy="3929090"/>
          </a:xfrm>
          <a:prstGeom prst="roundRect">
            <a:avLst>
              <a:gd name="adj" fmla="val 10085"/>
            </a:avLst>
          </a:prstGeom>
          <a:ln w="508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вырабаты-вать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умение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устанавли-вать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логическую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причинно-следствен-ную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связь между отдельными понятиями;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gray">
          <a:xfrm>
            <a:off x="3170222" y="1303789"/>
            <a:ext cx="54534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gray">
          <a:xfrm>
            <a:off x="5315899" y="1332508"/>
            <a:ext cx="52770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4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2428860" y="2714620"/>
            <a:ext cx="1928826" cy="3929090"/>
          </a:xfrm>
          <a:prstGeom prst="roundRect">
            <a:avLst>
              <a:gd name="adj" fmla="val 10085"/>
            </a:avLst>
          </a:prstGeom>
          <a:ln w="508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совершенст-вовать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интеллекту-альные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речевые умения учащихся.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Объект 3"/>
          <p:cNvPicPr>
            <a:picLocks noChangeArrowheads="1"/>
          </p:cNvPicPr>
          <p:nvPr/>
        </p:nvPicPr>
        <p:blipFill>
          <a:blip r:embed="rId3" cstate="print"/>
          <a:srcRect t="-368" r="-150" b="-404"/>
          <a:stretch>
            <a:fillRect/>
          </a:stretch>
        </p:blipFill>
        <p:spPr bwMode="auto">
          <a:xfrm>
            <a:off x="7000904" y="882046"/>
            <a:ext cx="1714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214282" y="173968"/>
            <a:ext cx="4629794" cy="683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800" b="1" cap="none" spc="50" dirty="0" smtClean="0">
                <a:ln w="11430"/>
                <a:solidFill>
                  <a:srgbClr val="AC5B1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Необходимо:</a:t>
            </a:r>
            <a:endParaRPr lang="ru-RU" sz="4800" b="1" cap="none" spc="50" dirty="0">
              <a:ln w="11430"/>
              <a:solidFill>
                <a:srgbClr val="AC5B1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428728" y="142852"/>
            <a:ext cx="6500858" cy="7571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Основные алгоритмы: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3428992" y="984066"/>
            <a:ext cx="5214974" cy="5786454"/>
          </a:xfrm>
          <a:prstGeom prst="roundRect">
            <a:avLst>
              <a:gd name="adj" fmla="val 6015"/>
            </a:avLst>
          </a:prstGeom>
          <a:solidFill>
            <a:schemeClr val="bg2">
              <a:lumMod val="50000"/>
              <a:alpha val="35000"/>
            </a:schemeClr>
          </a:solidFill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475802" y="1000108"/>
            <a:ext cx="5096726" cy="5755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procedure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xyinindex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integer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integer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– данная процедура высчитывает номер строки и столбца, в котором находится нужная нам клетка.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procedure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startYstanovki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данная процедура задаёт массив чисел, являющихся решением данной игры.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procedure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TryOpen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integer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– данная процедура производит проверку в каждой клетке и в каждом ряду открытых и закрытых игроком клеток.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procedure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poleMouseDown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(Sender: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TObject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 Button: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TMouseButton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Shift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TShiftState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Integer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– данная процедура позволяет игроку открыть или закрыть нужную клетку.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procedure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CloseRect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integer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и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procedure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OpenRect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integer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– данные процедуры выводят картинки квадратов, позволяющих открыть или закрыть клетку на поле.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procedure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Podskazka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данная процедура выводит на экран вертикальные и горизонтальные подсказки.</a:t>
            </a:r>
          </a:p>
        </p:txBody>
      </p:sp>
      <p:sp>
        <p:nvSpPr>
          <p:cNvPr id="69" name="Freeform 3"/>
          <p:cNvSpPr>
            <a:spLocks noEditPoints="1"/>
          </p:cNvSpPr>
          <p:nvPr/>
        </p:nvSpPr>
        <p:spPr bwMode="gray">
          <a:xfrm rot="10800000" flipH="1">
            <a:off x="403218" y="1033465"/>
            <a:ext cx="3168650" cy="2895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278450" y="3714752"/>
            <a:ext cx="2974970" cy="2960692"/>
            <a:chOff x="528" y="1084"/>
            <a:chExt cx="2590" cy="2468"/>
          </a:xfrm>
        </p:grpSpPr>
        <p:sp>
          <p:nvSpPr>
            <p:cNvPr id="62" name="AutoShape 5"/>
            <p:cNvSpPr>
              <a:spLocks noChangeArrowheads="1"/>
            </p:cNvSpPr>
            <p:nvPr/>
          </p:nvSpPr>
          <p:spPr bwMode="gray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3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AutoShape 6"/>
            <p:cNvSpPr>
              <a:spLocks noChangeArrowheads="1"/>
            </p:cNvSpPr>
            <p:nvPr/>
          </p:nvSpPr>
          <p:spPr bwMode="gray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3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AutoShape 7"/>
            <p:cNvSpPr>
              <a:spLocks noChangeArrowheads="1"/>
            </p:cNvSpPr>
            <p:nvPr/>
          </p:nvSpPr>
          <p:spPr bwMode="gray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3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AutoShape 8"/>
            <p:cNvSpPr>
              <a:spLocks noChangeArrowheads="1"/>
            </p:cNvSpPr>
            <p:nvPr/>
          </p:nvSpPr>
          <p:spPr bwMode="gray">
            <a:xfrm rot="5400000">
              <a:off x="131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Left">
                <a:rot lat="21299997" lon="20999997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3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Основные</a:t>
              </a:r>
            </a:p>
            <a:p>
              <a:pPr algn="ctr" eaLnBrk="0" hangingPunct="0"/>
              <a:r>
                <a:rPr lang="ru-RU" sz="13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алгоритмы</a:t>
              </a:r>
              <a:endPara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AutoShape 9"/>
            <p:cNvSpPr>
              <a:spLocks noChangeArrowheads="1"/>
            </p:cNvSpPr>
            <p:nvPr/>
          </p:nvSpPr>
          <p:spPr bwMode="gray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3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AutoShape 10"/>
            <p:cNvSpPr>
              <a:spLocks noChangeArrowheads="1"/>
            </p:cNvSpPr>
            <p:nvPr/>
          </p:nvSpPr>
          <p:spPr bwMode="gray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3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AutoShape 11"/>
            <p:cNvSpPr>
              <a:spLocks noChangeArrowheads="1"/>
            </p:cNvSpPr>
            <p:nvPr/>
          </p:nvSpPr>
          <p:spPr bwMode="gray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>
                <a:defRPr/>
              </a:pPr>
              <a:r>
                <a:rPr lang="ru-RU" sz="3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928662" y="3643314"/>
            <a:ext cx="7358062" cy="1928812"/>
            <a:chOff x="928662" y="2071678"/>
            <a:chExt cx="7358114" cy="1928826"/>
          </a:xfrm>
          <a:gradFill flip="none" rotWithShape="1">
            <a:gsLst>
              <a:gs pos="0">
                <a:srgbClr val="FBEAC7">
                  <a:alpha val="50000"/>
                </a:srgbClr>
              </a:gs>
              <a:gs pos="17999">
                <a:srgbClr val="FEE7F2">
                  <a:alpha val="50000"/>
                </a:srgbClr>
              </a:gs>
              <a:gs pos="36000">
                <a:srgbClr val="FAC77D">
                  <a:alpha val="50000"/>
                </a:srgbClr>
              </a:gs>
              <a:gs pos="61000">
                <a:srgbClr val="FBA97D">
                  <a:alpha val="50000"/>
                </a:srgbClr>
              </a:gs>
              <a:gs pos="82001">
                <a:srgbClr val="FBD49C">
                  <a:alpha val="50000"/>
                </a:srgbClr>
              </a:gs>
              <a:gs pos="100000">
                <a:srgbClr val="FEE7F2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" name="Управляющая кнопка: настраиваемая 6">
              <a:hlinkClick r:id="" action="ppaction://noaction" highlightClick="1"/>
            </p:cNvPr>
            <p:cNvSpPr/>
            <p:nvPr/>
          </p:nvSpPr>
          <p:spPr>
            <a:xfrm>
              <a:off x="928662" y="2071678"/>
              <a:ext cx="7358114" cy="1928826"/>
            </a:xfrm>
            <a:prstGeom prst="actionButtonBlank">
              <a:avLst/>
            </a:prstGeom>
            <a:grpFill/>
            <a:ln w="76200" cmpd="sng">
              <a:noFill/>
              <a:prstDash val="sysDot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>
              <a:hlinkClick r:id="rId3" action="ppaction://hlinkfile"/>
            </p:cNvPr>
            <p:cNvSpPr/>
            <p:nvPr/>
          </p:nvSpPr>
          <p:spPr>
            <a:xfrm>
              <a:off x="1571604" y="2357430"/>
              <a:ext cx="6237605" cy="1323439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8000" b="1" spc="50" dirty="0">
                  <a:ln w="11430"/>
                  <a:solidFill>
                    <a:srgbClr val="C045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Monotype Corsiva" pitchFamily="66" charset="0"/>
                  <a:hlinkClick r:id="rId4" action="ppaction://hlinkfile"/>
                </a:rPr>
                <a:t>Перейти к игре</a:t>
              </a:r>
              <a:endParaRPr lang="ru-RU" sz="8000" b="1" spc="50" dirty="0">
                <a:ln w="11430"/>
                <a:solidFill>
                  <a:srgbClr val="C0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846429" y="1109118"/>
            <a:ext cx="5973110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Головоломка </a:t>
            </a:r>
          </a:p>
          <a:p>
            <a:pPr algn="ctr"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Эйнштейна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dirty="0" smtClean="0">
                <a:solidFill>
                  <a:srgbClr val="6A3314"/>
                </a:solidFill>
                <a:latin typeface="Monotype Corsiva" pitchFamily="66" charset="0"/>
              </a:rPr>
              <a:t>Главная страница сайта</a:t>
            </a:r>
            <a:endParaRPr lang="en-US" sz="4400" dirty="0" smtClean="0">
              <a:solidFill>
                <a:srgbClr val="6A3314"/>
              </a:solidFill>
              <a:latin typeface="Monotype Corsiva" pitchFamily="66" charset="0"/>
            </a:endParaRPr>
          </a:p>
        </p:txBody>
      </p:sp>
      <p:pic>
        <p:nvPicPr>
          <p:cNvPr id="53250" name="Picture 2" descr="C:\Users\1\Desktop\сайт 1\Новый рисунок (1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144000" cy="5714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cs03.vkontakte.ru/u15567/2112614/x_2469ffc72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1037"/>
          <a:stretch>
            <a:fillRect/>
          </a:stretch>
        </p:blipFill>
        <p:spPr bwMode="auto">
          <a:xfrm>
            <a:off x="0" y="1122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32" y="-24"/>
            <a:ext cx="5786446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cap="none" spc="0" dirty="0" smtClean="0">
                <a:ln w="50800"/>
                <a:solidFill>
                  <a:srgbClr val="002060"/>
                </a:solidFill>
                <a:effectLst/>
                <a:latin typeface="Monotype Corsiva" pitchFamily="66" charset="0"/>
              </a:rPr>
              <a:t>«Лишь немногие люди мыслят логично. В большинстве своем мы необъективны, </a:t>
            </a:r>
          </a:p>
          <a:p>
            <a:r>
              <a:rPr lang="ru-RU" sz="4000" b="1" cap="none" spc="0" dirty="0" smtClean="0">
                <a:ln w="50800"/>
                <a:solidFill>
                  <a:srgbClr val="002060"/>
                </a:solidFill>
                <a:effectLst/>
                <a:latin typeface="Monotype Corsiva" pitchFamily="66" charset="0"/>
              </a:rPr>
              <a:t>предубеждены, заражены предвзятыми мнениями, ревностью, </a:t>
            </a:r>
          </a:p>
          <a:p>
            <a:r>
              <a:rPr lang="ru-RU" sz="4000" b="1" cap="none" spc="0" dirty="0" smtClean="0">
                <a:ln w="50800"/>
                <a:solidFill>
                  <a:srgbClr val="002060"/>
                </a:solidFill>
                <a:effectLst/>
                <a:latin typeface="Monotype Corsiva" pitchFamily="66" charset="0"/>
              </a:rPr>
              <a:t>подозрительностью, </a:t>
            </a:r>
          </a:p>
          <a:p>
            <a:r>
              <a:rPr lang="ru-RU" sz="4000" b="1" cap="none" spc="0" dirty="0" smtClean="0">
                <a:ln w="50800"/>
                <a:solidFill>
                  <a:srgbClr val="002060"/>
                </a:solidFill>
                <a:effectLst/>
                <a:latin typeface="Monotype Corsiva" pitchFamily="66" charset="0"/>
              </a:rPr>
              <a:t>страхом, завистью и гордыней.»</a:t>
            </a:r>
          </a:p>
          <a:p>
            <a:pPr algn="r"/>
            <a:r>
              <a:rPr lang="ru-RU" sz="4000" b="1" cap="none" spc="0" dirty="0" smtClean="0">
                <a:ln w="50800"/>
                <a:solidFill>
                  <a:srgbClr val="002060"/>
                </a:solidFill>
                <a:effectLst/>
                <a:latin typeface="Monotype Corsiva" pitchFamily="66" charset="0"/>
              </a:rPr>
              <a:t>(Д. Карнеги)</a:t>
            </a:r>
            <a:endParaRPr lang="ru-RU" sz="4000" b="1" cap="none" spc="0" dirty="0">
              <a:ln w="50800"/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050" name="Picture 2" descr="http://lib.rus.ec/i/99/67999/dale_carneg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71546"/>
            <a:ext cx="2938465" cy="4337218"/>
          </a:xfrm>
          <a:prstGeom prst="rect">
            <a:avLst/>
          </a:prstGeom>
          <a:ln w="8890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1"/>
          <p:cNvSpPr>
            <a:spLocks noGrp="1" noChangeArrowheads="1"/>
          </p:cNvSpPr>
          <p:nvPr>
            <p:ph type="title"/>
          </p:nvPr>
        </p:nvSpPr>
        <p:spPr bwMode="gray">
          <a:noFill/>
        </p:spPr>
        <p:txBody>
          <a:bodyPr/>
          <a:lstStyle/>
          <a:p>
            <a:pPr eaLnBrk="1" hangingPunct="1"/>
            <a:r>
              <a:rPr lang="en-US" smtClean="0"/>
              <a:t>3-D Pie Chart</a:t>
            </a:r>
          </a:p>
        </p:txBody>
      </p:sp>
      <p:pic>
        <p:nvPicPr>
          <p:cNvPr id="2050" name="Picture 2" descr="Картинка 5 из 5379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2714625" cy="3810000"/>
          </a:xfrm>
          <a:prstGeom prst="rect">
            <a:avLst/>
          </a:prstGeom>
          <a:noFill/>
        </p:spPr>
      </p:pic>
      <p:pic>
        <p:nvPicPr>
          <p:cNvPr id="2052" name="Picture 4" descr="Картинка 10 из 53796"/>
          <p:cNvPicPr>
            <a:picLocks noChangeAspect="1" noChangeArrowheads="1"/>
          </p:cNvPicPr>
          <p:nvPr/>
        </p:nvPicPr>
        <p:blipFill>
          <a:blip r:embed="rId5" cstate="print"/>
          <a:srcRect l="6461" r="22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9"/>
          <p:cNvGrpSpPr/>
          <p:nvPr/>
        </p:nvGrpSpPr>
        <p:grpSpPr>
          <a:xfrm>
            <a:off x="571472" y="357166"/>
            <a:ext cx="7643735" cy="5806435"/>
            <a:chOff x="571472" y="357166"/>
            <a:chExt cx="7643735" cy="5806435"/>
          </a:xfrm>
        </p:grpSpPr>
        <p:sp>
          <p:nvSpPr>
            <p:cNvPr id="25" name="Rectangle 2"/>
            <p:cNvSpPr txBox="1">
              <a:spLocks noChangeArrowheads="1"/>
            </p:cNvSpPr>
            <p:nvPr/>
          </p:nvSpPr>
          <p:spPr>
            <a:xfrm>
              <a:off x="1357290" y="357166"/>
              <a:ext cx="2286016" cy="928694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6A3314"/>
                  </a:solidFill>
                  <a:effectLst>
                    <a:reflection blurRad="12700" stA="48000" endA="300" endPos="55000" dir="5400000" sy="-90000" algn="bl" rotWithShape="0"/>
                  </a:effectLst>
                  <a:uLnTx/>
                  <a:uFillTx/>
                  <a:latin typeface="Monotype Corsiva" pitchFamily="66" charset="0"/>
                  <a:ea typeface="+mj-ea"/>
                  <a:cs typeface="+mj-cs"/>
                </a:rPr>
                <a:t>Список</a:t>
              </a:r>
              <a:r>
                <a:rPr kumimoji="0" lang="ru-RU" sz="4800" b="0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6A3314"/>
                  </a:solidFill>
                  <a:effectLst>
                    <a:reflection blurRad="12700" stA="48000" endA="300" endPos="55000" dir="5400000" sy="-90000" algn="bl" rotWithShape="0"/>
                  </a:effectLst>
                  <a:uLnTx/>
                  <a:uFillTx/>
                  <a:latin typeface="Monotype Corsiva" pitchFamily="66" charset="0"/>
                  <a:ea typeface="+mj-ea"/>
                  <a:cs typeface="+mj-cs"/>
                </a:rPr>
                <a:t> </a:t>
              </a:r>
            </a:p>
          </p:txBody>
        </p:sp>
        <p:sp>
          <p:nvSpPr>
            <p:cNvPr id="26" name="Rectangle 2"/>
            <p:cNvSpPr txBox="1">
              <a:spLocks noChangeArrowheads="1"/>
            </p:cNvSpPr>
            <p:nvPr/>
          </p:nvSpPr>
          <p:spPr>
            <a:xfrm rot="21480000">
              <a:off x="4356106" y="709954"/>
              <a:ext cx="3859101" cy="1000132"/>
            </a:xfrm>
            <a:prstGeom prst="rect">
              <a:avLst/>
            </a:prstGeom>
          </p:spPr>
          <p:txBody>
            <a:bodyPr vert="horz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6A3314"/>
                  </a:solidFill>
                  <a:effectLst>
                    <a:reflection blurRad="12700" stA="48000" endA="300" endPos="55000" dir="5400000" sy="-90000" algn="bl" rotWithShape="0"/>
                  </a:effectLst>
                  <a:uLnTx/>
                  <a:uFillTx/>
                  <a:latin typeface="Monotype Corsiva" pitchFamily="66" charset="0"/>
                  <a:ea typeface="+mj-ea"/>
                  <a:cs typeface="+mj-cs"/>
                </a:rPr>
                <a:t>литературы</a:t>
              </a:r>
              <a:endPara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6A3314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endParaRPr>
            </a:p>
          </p:txBody>
        </p:sp>
        <p:grpSp>
          <p:nvGrpSpPr>
            <p:cNvPr id="4" name="Группа 28"/>
            <p:cNvGrpSpPr/>
            <p:nvPr/>
          </p:nvGrpSpPr>
          <p:grpSpPr>
            <a:xfrm>
              <a:off x="571472" y="1762396"/>
              <a:ext cx="6755866" cy="4401205"/>
              <a:chOff x="571472" y="1762396"/>
              <a:chExt cx="6755866" cy="440120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71472" y="1817266"/>
                <a:ext cx="3786214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rgbClr val="A03520"/>
                  </a:buClr>
                  <a:buSzPct val="160000"/>
                  <a:buFont typeface="+mj-lt"/>
                  <a:buAutoNum type="arabicPeriod"/>
                </a:pP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Бобровский, С.И. Учебный курс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Delphi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7 / </a:t>
                </a:r>
              </a:p>
              <a:p>
                <a:pPr marL="342900" lvl="0" indent="-342900">
                  <a:buClr>
                    <a:srgbClr val="A03520"/>
                  </a:buClr>
                  <a:buSzPct val="160000"/>
                </a:pP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ru-RU" sz="2000" dirty="0" err="1" smtClean="0">
                    <a:latin typeface="Arial" pitchFamily="34" charset="0"/>
                    <a:cs typeface="Arial" pitchFamily="34" charset="0"/>
                  </a:rPr>
                  <a:t>Спб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.: Питер, 2005. – 736 с.</a:t>
                </a:r>
                <a:endParaRPr lang="ru-RU" sz="2000" u="sng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lvl="0" indent="-342900">
                  <a:buClr>
                    <a:srgbClr val="A03520"/>
                  </a:buClr>
                  <a:buSzPct val="160000"/>
                  <a:buFont typeface="+mj-lt"/>
                  <a:buAutoNum type="arabicPeriod" startAt="2"/>
                </a:pPr>
                <a:r>
                  <a:rPr lang="ru-R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Павлова Н.Н. Логические задачи. Информатика и</a:t>
                </a:r>
              </a:p>
              <a:p>
                <a:pPr marL="342900" lvl="0" indent="-342900">
                  <a:buClr>
                    <a:srgbClr val="A03520"/>
                  </a:buClr>
                  <a:buSzPct val="160000"/>
                </a:pP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     образование №1, 1999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342900" lvl="0" indent="-342900">
                  <a:buClr>
                    <a:srgbClr val="A03520"/>
                  </a:buClr>
                  <a:buSzPct val="170000"/>
                  <a:buFont typeface="+mj-lt"/>
                  <a:buAutoNum type="arabicPeriod" startAt="3"/>
                </a:pP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Понамарева Е.А. Основные закономерности</a:t>
                </a:r>
              </a:p>
              <a:p>
                <a:pPr marL="342900" lvl="0" indent="-342900">
                  <a:buClr>
                    <a:srgbClr val="A03520"/>
                  </a:buClr>
                  <a:buSzPct val="200000"/>
                </a:pP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    развития мышления. Информатика и образование №8, 1999.</a:t>
                </a:r>
                <a:endParaRPr lang="ru-RU" sz="2000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lvl="0" indent="-342900">
                  <a:buClr>
                    <a:srgbClr val="A03520"/>
                  </a:buClr>
                  <a:buSzPct val="110000"/>
                </a:pPr>
                <a:endParaRPr lang="ru-RU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21480000">
                <a:off x="4505065" y="1762396"/>
                <a:ext cx="282227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A03520"/>
                  </a:buClr>
                  <a:buSzPct val="170000"/>
                  <a:buFont typeface="+mj-lt"/>
                  <a:buAutoNum type="arabicPeriod" startAt="4"/>
                </a:pP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Суворова Н.И. От игр и задач к </a:t>
                </a:r>
                <a:r>
                  <a:rPr lang="ru-RU" sz="2000" dirty="0" err="1" smtClean="0">
                    <a:latin typeface="Arial" pitchFamily="34" charset="0"/>
                    <a:cs typeface="Arial" pitchFamily="34" charset="0"/>
                  </a:rPr>
                  <a:t>моделиро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-</a:t>
                </a:r>
              </a:p>
              <a:p>
                <a:pPr marL="457200" indent="-457200">
                  <a:buClr>
                    <a:srgbClr val="A03520"/>
                  </a:buClr>
                  <a:buSzPct val="170000"/>
                </a:pP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ru-RU" sz="2000" dirty="0" err="1" smtClean="0">
                    <a:latin typeface="Arial" pitchFamily="34" charset="0"/>
                    <a:cs typeface="Arial" pitchFamily="34" charset="0"/>
                  </a:rPr>
                  <a:t>ванию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. Информатика </a:t>
                </a:r>
              </a:p>
              <a:p>
                <a:pPr marL="457200" indent="-457200">
                  <a:buClr>
                    <a:srgbClr val="A03520"/>
                  </a:buClr>
                  <a:buSzPct val="170000"/>
                </a:pP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      и образование №6, 1998.</a:t>
                </a:r>
              </a:p>
              <a:p>
                <a:pPr marL="457200" lvl="0" indent="-457200">
                  <a:buClr>
                    <a:srgbClr val="A03520"/>
                  </a:buClr>
                  <a:buSzPct val="170000"/>
                  <a:buFont typeface="+mj-lt"/>
                  <a:buAutoNum type="arabicPeriod" startAt="5"/>
                </a:pPr>
                <a:r>
                  <a:rPr lang="ru-RU" sz="2000" dirty="0" err="1" smtClean="0"/>
                  <a:t>Лыскова</a:t>
                </a:r>
                <a:r>
                  <a:rPr lang="ru-RU" sz="2000" dirty="0" smtClean="0"/>
                  <a:t> В.Ю., </a:t>
                </a:r>
              </a:p>
              <a:p>
                <a:pPr marL="457200" lvl="0" indent="-457200">
                  <a:buClr>
                    <a:srgbClr val="A03520"/>
                  </a:buClr>
                  <a:buSzPct val="170000"/>
                </a:pPr>
                <a:r>
                  <a:rPr lang="ru-RU" sz="2000" dirty="0" smtClean="0"/>
                  <a:t>       Ракитина Е.А. Применение логических схем понятий в курсе информатики.</a:t>
                </a:r>
                <a:endParaRPr lang="ru-RU" sz="2000" b="1" dirty="0" smtClean="0"/>
              </a:p>
              <a:p>
                <a:pPr marL="457200" indent="-457200">
                  <a:buClr>
                    <a:srgbClr val="A03520"/>
                  </a:buClr>
                  <a:buSzPct val="170000"/>
                </a:pPr>
                <a:endParaRPr lang="ru-RU" sz="2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285860"/>
            <a:ext cx="8358246" cy="371477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9600" dirty="0" smtClean="0">
                <a:solidFill>
                  <a:srgbClr val="6A3314"/>
                </a:solidFill>
                <a:latin typeface="Monotype Corsiva" pitchFamily="66" charset="0"/>
              </a:rPr>
              <a:t>Спасибо за внимание!</a:t>
            </a:r>
            <a:endParaRPr lang="en-US" sz="9600" dirty="0" smtClean="0">
              <a:solidFill>
                <a:srgbClr val="6A3314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1\Pictures\f_4c24818a934d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3438">
            <a:off x="7103087" y="146057"/>
            <a:ext cx="1500198" cy="1125962"/>
          </a:xfrm>
          <a:prstGeom prst="rect">
            <a:avLst/>
          </a:prstGeom>
          <a:noFill/>
        </p:spPr>
      </p:pic>
      <p:pic>
        <p:nvPicPr>
          <p:cNvPr id="5" name="Picture 8" descr="line"/>
          <p:cNvPicPr>
            <a:picLocks noChangeAspect="1" noChangeArrowheads="1"/>
          </p:cNvPicPr>
          <p:nvPr/>
        </p:nvPicPr>
        <p:blipFill>
          <a:blip r:embed="rId4" cstate="print">
            <a:lum contrast="66000"/>
          </a:blip>
          <a:srcRect/>
          <a:stretch>
            <a:fillRect/>
          </a:stretch>
        </p:blipFill>
        <p:spPr bwMode="auto">
          <a:xfrm>
            <a:off x="500034" y="5500702"/>
            <a:ext cx="7991475" cy="33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f_4c24818a934d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3438">
            <a:off x="7103087" y="146057"/>
            <a:ext cx="1500198" cy="11259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5143512"/>
            <a:ext cx="150019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ка 55 из 1276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2889568" cy="21631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3571876"/>
            <a:ext cx="642942" cy="28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Картинка 11 из 96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357298"/>
            <a:ext cx="3286147" cy="510184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5715008" y="4071942"/>
            <a:ext cx="3428992" cy="2786058"/>
            <a:chOff x="4067175" y="3486149"/>
            <a:chExt cx="5076825" cy="3371851"/>
          </a:xfrm>
        </p:grpSpPr>
        <p:pic>
          <p:nvPicPr>
            <p:cNvPr id="4100" name="Picture 4" descr="Картинка 62 из 12764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175" y="3486149"/>
              <a:ext cx="5076825" cy="3371851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7786710" y="6286520"/>
              <a:ext cx="1357290" cy="57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72396" cy="114298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200" dirty="0" smtClean="0">
                <a:solidFill>
                  <a:srgbClr val="6A3314"/>
                </a:solidFill>
                <a:latin typeface="Monotype Corsiva" pitchFamily="66" charset="0"/>
              </a:rPr>
              <a:t>Ваши вопросы…</a:t>
            </a:r>
            <a:endParaRPr lang="en-US" sz="5200" dirty="0" smtClean="0">
              <a:solidFill>
                <a:srgbClr val="6A3314"/>
              </a:solidFill>
              <a:latin typeface="Monotype Corsiva" pitchFamily="66" charset="0"/>
            </a:endParaRPr>
          </a:p>
        </p:txBody>
      </p:sp>
      <p:pic>
        <p:nvPicPr>
          <p:cNvPr id="2" name="Picture 2" descr="Картинка 5 из 9600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829" y="3857628"/>
            <a:ext cx="2002031" cy="2809868"/>
          </a:xfrm>
          <a:prstGeom prst="rect">
            <a:avLst/>
          </a:prstGeom>
          <a:noFill/>
        </p:spPr>
      </p:pic>
      <p:pic>
        <p:nvPicPr>
          <p:cNvPr id="4104" name="Picture 8" descr="Картинка 227 из 9600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3647">
            <a:off x="6273728" y="1630266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214414" y="3471882"/>
            <a:ext cx="2286000" cy="2667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0" cmpd="thinThick">
            <a:solidFill>
              <a:srgbClr val="974203"/>
            </a:solidFill>
            <a:prstDash val="solid"/>
            <a:round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  <a:sp3d prstMaterial="metal"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09664" y="3671907"/>
            <a:ext cx="203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получают новую информацию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8"/>
          <p:cNvSpPr>
            <a:spLocks noChangeAspect="1" noChangeArrowheads="1" noTextEdit="1"/>
          </p:cNvSpPr>
          <p:nvPr/>
        </p:nvSpPr>
        <p:spPr bwMode="gray">
          <a:xfrm flipH="1">
            <a:off x="4940277" y="3371870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19414" y="1747857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1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714744" y="2071678"/>
            <a:ext cx="16922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Учащиеся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>
            <a:off x="3294039" y="337504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5643570" y="3476644"/>
            <a:ext cx="2286000" cy="2667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0" cmpd="thinThick">
            <a:solidFill>
              <a:srgbClr val="974203"/>
            </a:solidFill>
            <a:prstDash val="solid"/>
            <a:round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  <a:sp3d prstMaterial="metal"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862614" y="3700482"/>
            <a:ext cx="21384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приобретают опыт сбора нужной информации и правильного её применения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flipH="1">
            <a:off x="4946627" y="3375045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-24"/>
            <a:ext cx="80746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 время решения головоломок и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участия в математических играх</a:t>
            </a:r>
            <a:endParaRPr lang="ru-RU" sz="48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60416" y="2579710"/>
            <a:ext cx="7954988" cy="4071966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35000"/>
            </a:schemeClr>
          </a:solidFill>
          <a:ln w="571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14290"/>
            <a:ext cx="6128602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Влияют ли головоломки </a:t>
            </a:r>
          </a:p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развитие </a:t>
            </a:r>
          </a:p>
          <a:p>
            <a:pPr algn="ctr"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логического мышления?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0178" name="Picture 2" descr="Картинка 112 из 1276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1"/>
            <a:ext cx="3002865" cy="2786081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857224" y="2651148"/>
          <a:ext cx="807249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8" y="4711495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83 %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6538" y="2996983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17 %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00232" y="915115"/>
            <a:ext cx="6858048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Цель представленной работы: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46366" y="3643314"/>
            <a:ext cx="8469038" cy="2036765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89242" y="3802304"/>
            <a:ext cx="1664136" cy="1663462"/>
            <a:chOff x="999" y="1093"/>
            <a:chExt cx="767" cy="745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999" y="1093"/>
              <a:ext cx="767" cy="74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gray">
            <a:xfrm>
              <a:off x="1048" y="1140"/>
              <a:ext cx="383" cy="37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1235" y="1313"/>
              <a:ext cx="36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buSzPct val="150000"/>
                <a:buFont typeface="Courier New" pitchFamily="49" charset="0"/>
                <a:buChar char="o"/>
                <a:defRPr/>
              </a:pPr>
              <a:r>
                <a:rPr lang="ru-RU" sz="4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endPara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2305882" y="3859604"/>
            <a:ext cx="617189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04500"/>
              </a:buClr>
              <a:buSzPct val="100000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изучение возможности развития логического мышления учащихся с  помощью математических игр и головоломок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Картинка 5 из 412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61812">
            <a:off x="47800" y="59800"/>
            <a:ext cx="2714612" cy="2687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3" name="AutoShape 41"/>
          <p:cNvSpPr>
            <a:spLocks noChangeArrowheads="1"/>
          </p:cNvSpPr>
          <p:nvPr/>
        </p:nvSpPr>
        <p:spPr bwMode="ltGray">
          <a:xfrm rot="5400000">
            <a:off x="-2422526" y="1633706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6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0" name="AutoShape 47"/>
          <p:cNvSpPr>
            <a:spLocks noChangeArrowheads="1"/>
          </p:cNvSpPr>
          <p:nvPr/>
        </p:nvSpPr>
        <p:spPr bwMode="gray">
          <a:xfrm>
            <a:off x="1928762" y="2000240"/>
            <a:ext cx="6786642" cy="968048"/>
          </a:xfrm>
          <a:prstGeom prst="roundRect">
            <a:avLst>
              <a:gd name="adj" fmla="val 50000"/>
            </a:avLst>
          </a:prstGeom>
          <a:noFill/>
          <a:ln w="349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изучить основные закономерности развития мышления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учащихся общеобразовательных школ и высших учебных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заведений;</a:t>
            </a:r>
          </a:p>
        </p:txBody>
      </p:sp>
      <p:sp>
        <p:nvSpPr>
          <p:cNvPr id="5125" name="AutoShape 42"/>
          <p:cNvSpPr>
            <a:spLocks noChangeArrowheads="1"/>
          </p:cNvSpPr>
          <p:nvPr/>
        </p:nvSpPr>
        <p:spPr bwMode="ltGray">
          <a:xfrm rot="5400000" flipH="1">
            <a:off x="-2016918" y="2069474"/>
            <a:ext cx="4032250" cy="3929063"/>
          </a:xfrm>
          <a:custGeom>
            <a:avLst/>
            <a:gdLst>
              <a:gd name="T0" fmla="*/ 2016125 w 21600"/>
              <a:gd name="T1" fmla="*/ 0 h 21600"/>
              <a:gd name="T2" fmla="*/ 1002836 w 21600"/>
              <a:gd name="T3" fmla="*/ 1964532 h 21600"/>
              <a:gd name="T4" fmla="*/ 2016125 w 21600"/>
              <a:gd name="T5" fmla="*/ 1954345 h 21600"/>
              <a:gd name="T6" fmla="*/ 3029414 w 21600"/>
              <a:gd name="T7" fmla="*/ 19645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>
              <a:alpha val="36078"/>
            </a:scheme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43"/>
          <p:cNvSpPr>
            <a:spLocks noChangeArrowheads="1"/>
          </p:cNvSpPr>
          <p:nvPr/>
        </p:nvSpPr>
        <p:spPr bwMode="gray">
          <a:xfrm>
            <a:off x="2012930" y="5000636"/>
            <a:ext cx="6488160" cy="64294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l="100000" t="100000"/>
            </a:path>
          </a:gradFill>
          <a:ln w="349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выявить возможность применения математических игр и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головоломок для развития логического мышления;</a:t>
            </a:r>
          </a:p>
        </p:txBody>
      </p:sp>
      <p:sp>
        <p:nvSpPr>
          <p:cNvPr id="5127" name="AutoShape 44"/>
          <p:cNvSpPr>
            <a:spLocks noChangeArrowheads="1"/>
          </p:cNvSpPr>
          <p:nvPr/>
        </p:nvSpPr>
        <p:spPr bwMode="gray">
          <a:xfrm>
            <a:off x="857224" y="1357298"/>
            <a:ext cx="7715304" cy="500066"/>
          </a:xfrm>
          <a:prstGeom prst="roundRect">
            <a:avLst>
              <a:gd name="adj" fmla="val 50000"/>
            </a:avLst>
          </a:prstGeom>
          <a:noFill/>
          <a:ln w="349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0">
              <a:lnSpc>
                <a:spcPct val="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изучить теоретический материал по теории логического мышления;</a:t>
            </a:r>
          </a:p>
        </p:txBody>
      </p:sp>
      <p:sp>
        <p:nvSpPr>
          <p:cNvPr id="5128" name="AutoShape 45"/>
          <p:cNvSpPr>
            <a:spLocks noChangeArrowheads="1"/>
          </p:cNvSpPr>
          <p:nvPr/>
        </p:nvSpPr>
        <p:spPr bwMode="gray">
          <a:xfrm>
            <a:off x="2357422" y="3143249"/>
            <a:ext cx="6429420" cy="928694"/>
          </a:xfrm>
          <a:prstGeom prst="roundRect">
            <a:avLst>
              <a:gd name="adj" fmla="val 50000"/>
            </a:avLst>
          </a:prstGeom>
          <a:noFill/>
          <a:ln w="349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провести классификацию различных видов мышления,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используемых учащимися в зависимости от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поставленной перед ними задачи;</a:t>
            </a:r>
          </a:p>
        </p:txBody>
      </p:sp>
      <p:sp>
        <p:nvSpPr>
          <p:cNvPr id="5129" name="AutoShape 46"/>
          <p:cNvSpPr>
            <a:spLocks noChangeArrowheads="1"/>
          </p:cNvSpPr>
          <p:nvPr/>
        </p:nvSpPr>
        <p:spPr bwMode="gray">
          <a:xfrm>
            <a:off x="857224" y="5786430"/>
            <a:ext cx="7500990" cy="9287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l="100000" t="100000"/>
            </a:path>
          </a:gradFill>
          <a:ln w="349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создать свой программный продукт, который может быть полезен,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провести тестирование программы на незнакомых с ней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пользователях и внести необходимые коррективы.</a:t>
            </a:r>
          </a:p>
        </p:txBody>
      </p:sp>
      <p:sp>
        <p:nvSpPr>
          <p:cNvPr id="5130" name="AutoShape 47"/>
          <p:cNvSpPr>
            <a:spLocks noChangeArrowheads="1"/>
          </p:cNvSpPr>
          <p:nvPr/>
        </p:nvSpPr>
        <p:spPr bwMode="gray">
          <a:xfrm>
            <a:off x="2408242" y="4214818"/>
            <a:ext cx="6378600" cy="6508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6DCAC">
                  <a:alpha val="50000"/>
                </a:srgbClr>
              </a:gs>
              <a:gs pos="12000">
                <a:srgbClr val="E6D78A">
                  <a:alpha val="50000"/>
                </a:srgbClr>
              </a:gs>
              <a:gs pos="30000">
                <a:srgbClr val="C7AC4C">
                  <a:alpha val="50000"/>
                </a:srgbClr>
              </a:gs>
              <a:gs pos="45000">
                <a:srgbClr val="E6D78A">
                  <a:alpha val="50000"/>
                </a:srgbClr>
              </a:gs>
              <a:gs pos="77000">
                <a:srgbClr val="C7AC4C">
                  <a:alpha val="50000"/>
                </a:srgbClr>
              </a:gs>
              <a:gs pos="100000">
                <a:srgbClr val="E6DCAC">
                  <a:alpha val="50000"/>
                </a:srgbClr>
              </a:gs>
            </a:gsLst>
            <a:path path="circle">
              <a:fillToRect l="100000" t="100000"/>
            </a:path>
          </a:gradFill>
          <a:ln w="349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провести обзор основных типов заданий для развития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логического мышления на уроках информатики;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690670" y="2444412"/>
            <a:ext cx="381000" cy="381000"/>
            <a:chOff x="2078" y="1680"/>
            <a:chExt cx="1615" cy="1615"/>
          </a:xfrm>
        </p:grpSpPr>
        <p:sp>
          <p:nvSpPr>
            <p:cNvPr id="5160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3" name="Oval 5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63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85" name="Oval 5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65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119298" y="3476629"/>
            <a:ext cx="381000" cy="381000"/>
            <a:chOff x="2078" y="1680"/>
            <a:chExt cx="1615" cy="1615"/>
          </a:xfrm>
        </p:grpSpPr>
        <p:sp>
          <p:nvSpPr>
            <p:cNvPr id="5154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5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7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2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9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133600" y="4445190"/>
            <a:ext cx="381000" cy="381000"/>
            <a:chOff x="2078" y="1680"/>
            <a:chExt cx="1615" cy="1615"/>
          </a:xfrm>
        </p:grpSpPr>
        <p:sp>
          <p:nvSpPr>
            <p:cNvPr id="5148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1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9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3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642910" y="6173806"/>
            <a:ext cx="381000" cy="381000"/>
            <a:chOff x="2078" y="1680"/>
            <a:chExt cx="1615" cy="1615"/>
          </a:xfrm>
        </p:grpSpPr>
        <p:sp>
          <p:nvSpPr>
            <p:cNvPr id="5142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5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06" name="Oval 7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7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1716070" y="5214950"/>
            <a:ext cx="355600" cy="381000"/>
            <a:chOff x="2078" y="1680"/>
            <a:chExt cx="1615" cy="1615"/>
          </a:xfrm>
        </p:grpSpPr>
        <p:sp>
          <p:nvSpPr>
            <p:cNvPr id="5136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9" name="Oval 8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713" name="Oval 8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1" name="Oval 8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2A0496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611162" y="1462240"/>
            <a:ext cx="381000" cy="381000"/>
            <a:chOff x="2078" y="1680"/>
            <a:chExt cx="1615" cy="1615"/>
          </a:xfrm>
        </p:grpSpPr>
        <p:sp>
          <p:nvSpPr>
            <p:cNvPr id="72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Oval 5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6" name="Oval 5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DC7F02"/>
                </a:gs>
                <a:gs pos="100000">
                  <a:srgbClr val="C000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2068" name="Picture 20" descr="Картинка 7 из 8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5" t="4858"/>
          <a:stretch>
            <a:fillRect/>
          </a:stretch>
        </p:blipFill>
        <p:spPr bwMode="auto">
          <a:xfrm>
            <a:off x="0" y="4572008"/>
            <a:ext cx="1571604" cy="1399046"/>
          </a:xfrm>
          <a:prstGeom prst="rect">
            <a:avLst/>
          </a:prstGeom>
          <a:noFill/>
        </p:spPr>
      </p:pic>
      <p:pic>
        <p:nvPicPr>
          <p:cNvPr id="2050" name="Picture 2" descr="Картинка 6 из 96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92" y="2643182"/>
            <a:ext cx="1643788" cy="1857388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117439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AC5B1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Для достижения поставленной цели необходимы следующие задачи:</a:t>
            </a:r>
            <a:endParaRPr lang="ru-RU" sz="2800" b="1" cap="none" spc="50" dirty="0">
              <a:ln w="11430"/>
              <a:solidFill>
                <a:srgbClr val="AC5B1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allAtOnce" animBg="1"/>
      <p:bldP spid="5126" grpId="0" uiExpand="1" build="allAtOnce" animBg="1"/>
      <p:bldP spid="5127" grpId="0" build="allAtOnce" animBg="1"/>
      <p:bldP spid="5128" grpId="0" build="allAtOnce" animBg="1"/>
      <p:bldP spid="5129" grpId="0" build="allAtOnce" animBg="1"/>
      <p:bldP spid="513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214282" y="825148"/>
            <a:ext cx="8643966" cy="4260822"/>
            <a:chOff x="912" y="1008"/>
            <a:chExt cx="3984" cy="4945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0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999" y="1093"/>
              <a:ext cx="564" cy="4860"/>
              <a:chOff x="999" y="1093"/>
              <a:chExt cx="564" cy="4860"/>
            </a:xfrm>
          </p:grpSpPr>
          <p:sp>
            <p:nvSpPr>
              <p:cNvPr id="26" name="AutoShape 6"/>
              <p:cNvSpPr>
                <a:spLocks noChangeArrowheads="1"/>
              </p:cNvSpPr>
              <p:nvPr/>
            </p:nvSpPr>
            <p:spPr bwMode="gray">
              <a:xfrm>
                <a:off x="999" y="1093"/>
                <a:ext cx="440" cy="74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gray">
              <a:xfrm>
                <a:off x="1048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gray">
              <a:xfrm>
                <a:off x="1150" y="1128"/>
                <a:ext cx="190" cy="6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3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1</a:t>
                </a:r>
                <a:endPara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" name="Text Box 8"/>
              <p:cNvSpPr txBox="1">
                <a:spLocks noChangeArrowheads="1"/>
              </p:cNvSpPr>
              <p:nvPr/>
            </p:nvSpPr>
            <p:spPr bwMode="gray">
              <a:xfrm>
                <a:off x="1142" y="2289"/>
                <a:ext cx="190" cy="6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3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1</a:t>
                </a:r>
                <a:endPara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" name="Text Box 8"/>
              <p:cNvSpPr txBox="1">
                <a:spLocks noChangeArrowheads="1"/>
              </p:cNvSpPr>
              <p:nvPr/>
            </p:nvSpPr>
            <p:spPr bwMode="gray">
              <a:xfrm>
                <a:off x="1142" y="3699"/>
                <a:ext cx="190" cy="6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3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1</a:t>
                </a:r>
                <a:endPara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/>
            </p:nvSpPr>
            <p:spPr bwMode="gray">
              <a:xfrm>
                <a:off x="1142" y="2289"/>
                <a:ext cx="190" cy="6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3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1</a:t>
                </a:r>
                <a:endPara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gray">
              <a:xfrm>
                <a:off x="1274" y="2372"/>
                <a:ext cx="190" cy="6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3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1</a:t>
                </a:r>
                <a:endPara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5" name="Text Box 8"/>
              <p:cNvSpPr txBox="1">
                <a:spLocks noChangeArrowheads="1"/>
              </p:cNvSpPr>
              <p:nvPr/>
            </p:nvSpPr>
            <p:spPr bwMode="gray">
              <a:xfrm>
                <a:off x="1373" y="2620"/>
                <a:ext cx="190" cy="6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3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1</a:t>
                </a:r>
                <a:endPara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6" name="Text Box 8"/>
              <p:cNvSpPr txBox="1">
                <a:spLocks noChangeArrowheads="1"/>
              </p:cNvSpPr>
              <p:nvPr/>
            </p:nvSpPr>
            <p:spPr bwMode="gray">
              <a:xfrm>
                <a:off x="1175" y="2289"/>
                <a:ext cx="190" cy="6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3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2</a:t>
                </a:r>
                <a:endPara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3" name="Text Box 8"/>
              <p:cNvSpPr txBox="1">
                <a:spLocks noChangeArrowheads="1"/>
              </p:cNvSpPr>
              <p:nvPr/>
            </p:nvSpPr>
            <p:spPr bwMode="gray">
              <a:xfrm>
                <a:off x="1142" y="5274"/>
                <a:ext cx="190" cy="6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ru-RU" sz="3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4</a:t>
                </a:r>
                <a:endParaRPr 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5" name="Text Box 9"/>
            <p:cNvSpPr txBox="1">
              <a:spLocks noChangeArrowheads="1"/>
            </p:cNvSpPr>
            <p:nvPr/>
          </p:nvSpPr>
          <p:spPr bwMode="gray">
            <a:xfrm>
              <a:off x="1538" y="1097"/>
              <a:ext cx="3323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latin typeface="Arial" pitchFamily="34" charset="0"/>
                  <a:cs typeface="Arial" pitchFamily="34" charset="0"/>
                </a:rPr>
                <a:t>Во время математической игры происходит одновременно игровая, учебная и трудовая деятельность.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10"/>
          <p:cNvGrpSpPr>
            <a:grpSpLocks/>
          </p:cNvGrpSpPr>
          <p:nvPr/>
        </p:nvGrpSpPr>
        <p:grpSpPr bwMode="auto">
          <a:xfrm>
            <a:off x="214282" y="1785926"/>
            <a:ext cx="8715565" cy="857255"/>
            <a:chOff x="912" y="2016"/>
            <a:chExt cx="4017" cy="912"/>
          </a:xfrm>
        </p:grpSpPr>
        <p:sp>
          <p:nvSpPr>
            <p:cNvPr id="30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999" y="2101"/>
              <a:ext cx="440" cy="745"/>
              <a:chOff x="999" y="2101"/>
              <a:chExt cx="440" cy="745"/>
            </a:xfrm>
          </p:grpSpPr>
          <p:sp>
            <p:nvSpPr>
              <p:cNvPr id="33" name="AutoShape 13"/>
              <p:cNvSpPr>
                <a:spLocks noChangeArrowheads="1"/>
              </p:cNvSpPr>
              <p:nvPr/>
            </p:nvSpPr>
            <p:spPr bwMode="gray">
              <a:xfrm>
                <a:off x="999" y="2101"/>
                <a:ext cx="440" cy="74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gray">
              <a:xfrm>
                <a:off x="1048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32" name="Text Box 16"/>
            <p:cNvSpPr txBox="1">
              <a:spLocks noChangeArrowheads="1"/>
            </p:cNvSpPr>
            <p:nvPr/>
          </p:nvSpPr>
          <p:spPr bwMode="gray">
            <a:xfrm>
              <a:off x="1538" y="2092"/>
              <a:ext cx="3391" cy="6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latin typeface="Arial" pitchFamily="34" charset="0"/>
                  <a:cs typeface="Arial" pitchFamily="34" charset="0"/>
                </a:rPr>
                <a:t>Математическая игра требует от учащегося, чтобы он знал предмет.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214282" y="2817688"/>
            <a:ext cx="8643966" cy="1254251"/>
            <a:chOff x="912" y="3036"/>
            <a:chExt cx="3984" cy="912"/>
          </a:xfrm>
        </p:grpSpPr>
        <p:sp>
          <p:nvSpPr>
            <p:cNvPr id="37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999" y="3121"/>
              <a:ext cx="440" cy="745"/>
              <a:chOff x="999" y="3121"/>
              <a:chExt cx="440" cy="745"/>
            </a:xfrm>
          </p:grpSpPr>
          <p:sp>
            <p:nvSpPr>
              <p:cNvPr id="40" name="AutoShape 20"/>
              <p:cNvSpPr>
                <a:spLocks noChangeArrowheads="1"/>
              </p:cNvSpPr>
              <p:nvPr/>
            </p:nvSpPr>
            <p:spPr bwMode="gray">
              <a:xfrm>
                <a:off x="999" y="3121"/>
                <a:ext cx="440" cy="745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gray">
              <a:xfrm>
                <a:off x="1048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39" name="Text Box 23"/>
            <p:cNvSpPr txBox="1">
              <a:spLocks noChangeArrowheads="1"/>
            </p:cNvSpPr>
            <p:nvPr/>
          </p:nvSpPr>
          <p:spPr bwMode="gray">
            <a:xfrm>
              <a:off x="1538" y="3075"/>
              <a:ext cx="3358" cy="8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latin typeface="Arial" pitchFamily="34" charset="0"/>
                  <a:cs typeface="Arial" pitchFamily="34" charset="0"/>
                </a:rPr>
                <a:t>В играх учащиеся учатся планировать свою работу, оценивать результаты не только чужой, но и своей деятельности, проявлять смекалку при решении задач, творчески подходить к любому заданию, использовать и подбирать нужный материал.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17"/>
          <p:cNvGrpSpPr>
            <a:grpSpLocks/>
          </p:cNvGrpSpPr>
          <p:nvPr/>
        </p:nvGrpSpPr>
        <p:grpSpPr bwMode="auto">
          <a:xfrm>
            <a:off x="221552" y="4210618"/>
            <a:ext cx="8643998" cy="1218648"/>
            <a:chOff x="912" y="3036"/>
            <a:chExt cx="3984" cy="912"/>
          </a:xfrm>
        </p:grpSpPr>
        <p:sp>
          <p:nvSpPr>
            <p:cNvPr id="44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1048" y="3168"/>
              <a:ext cx="383" cy="37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gray">
            <a:xfrm>
              <a:off x="1534" y="3050"/>
              <a:ext cx="3362" cy="8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latin typeface="Arial" pitchFamily="34" charset="0"/>
                  <a:cs typeface="Arial" pitchFamily="34" charset="0"/>
                </a:rPr>
                <a:t>Результаты игр показывают учащимся их уровень 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подготовлен-ности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, тренированности. Математические игры помогают в самосовершенствовании учащихся и, тем самым побуждают их познавательную активность, повышается интерес к предмету.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0" y="98803"/>
            <a:ext cx="914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cap="none" spc="50" dirty="0" smtClean="0">
                <a:ln w="11430"/>
                <a:solidFill>
                  <a:srgbClr val="AC5B1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Головоломки реализуют функции:</a:t>
            </a:r>
            <a:endParaRPr lang="ru-RU" sz="3400" b="1" cap="none" spc="50" dirty="0">
              <a:ln w="11430"/>
              <a:solidFill>
                <a:srgbClr val="AC5B1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244155" y="5598523"/>
            <a:ext cx="8643998" cy="1045187"/>
            <a:chOff x="912" y="3036"/>
            <a:chExt cx="3984" cy="912"/>
          </a:xfrm>
        </p:grpSpPr>
        <p:sp>
          <p:nvSpPr>
            <p:cNvPr id="54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gray">
            <a:xfrm>
              <a:off x="1048" y="3168"/>
              <a:ext cx="383" cy="37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Text Box 23"/>
            <p:cNvSpPr txBox="1">
              <a:spLocks noChangeArrowheads="1"/>
            </p:cNvSpPr>
            <p:nvPr/>
          </p:nvSpPr>
          <p:spPr bwMode="gray">
            <a:xfrm>
              <a:off x="1538" y="3080"/>
              <a:ext cx="3358" cy="8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latin typeface="Arial" pitchFamily="34" charset="0"/>
                  <a:cs typeface="Arial" pitchFamily="34" charset="0"/>
                </a:rPr>
                <a:t>Во время участия в математических играх учащиеся не только получают новую информацию, но и приобретают опыт сбора нужной информации и правильного ее применения.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14348" y="192880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8952" y="314324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000" y="4351790"/>
            <a:ext cx="954000" cy="100603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728203" y="452828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143" y="5671727"/>
            <a:ext cx="954000" cy="8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Box 75"/>
          <p:cNvSpPr txBox="1"/>
          <p:nvPr/>
        </p:nvSpPr>
        <p:spPr>
          <a:xfrm>
            <a:off x="755913" y="578645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56306" y="4351790"/>
            <a:ext cx="889200" cy="9612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70161" y="5687306"/>
            <a:ext cx="889200" cy="785818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toShape 8"/>
          <p:cNvSpPr>
            <a:spLocks noChangeArrowheads="1"/>
          </p:cNvSpPr>
          <p:nvPr/>
        </p:nvSpPr>
        <p:spPr bwMode="auto">
          <a:xfrm>
            <a:off x="214282" y="1357298"/>
            <a:ext cx="8643998" cy="5286412"/>
          </a:xfrm>
          <a:prstGeom prst="roundRect">
            <a:avLst>
              <a:gd name="adj" fmla="val 11359"/>
            </a:avLst>
          </a:prstGeom>
          <a:solidFill>
            <a:schemeClr val="accent1">
              <a:lumMod val="75000"/>
              <a:alpha val="35000"/>
            </a:schemeClr>
          </a:solidFill>
          <a:ln w="571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52400" h="152400" prst="relaxedInset"/>
            <a:bevelB w="88900" h="88900"/>
          </a:sp3d>
        </p:spPr>
        <p:txBody>
          <a:bodyPr wrap="none" anchor="ctr"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 rot="10800000">
            <a:off x="1478480" y="2571744"/>
            <a:ext cx="6260716" cy="3143029"/>
          </a:xfrm>
          <a:prstGeom prst="upArrow">
            <a:avLst>
              <a:gd name="adj1" fmla="val 57824"/>
              <a:gd name="adj2" fmla="val 5439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1\Documents\Всё для работы\Научные  работы\Информатика\Головоломка Эйнштейна\Картинки\фон\Новый рисун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918097"/>
            <a:ext cx="3584575" cy="1725613"/>
          </a:xfrm>
          <a:prstGeom prst="rect">
            <a:avLst/>
          </a:prstGeom>
          <a:noFill/>
        </p:spPr>
      </p:pic>
      <p:sp>
        <p:nvSpPr>
          <p:cNvPr id="42" name="AutoShape 4"/>
          <p:cNvSpPr>
            <a:spLocks noChangeArrowheads="1"/>
          </p:cNvSpPr>
          <p:nvPr/>
        </p:nvSpPr>
        <p:spPr bwMode="gray">
          <a:xfrm>
            <a:off x="1219714" y="413111"/>
            <a:ext cx="6555423" cy="65843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Виды головоломок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58" y="1836855"/>
            <a:ext cx="1681983" cy="1735214"/>
            <a:chOff x="624" y="1584"/>
            <a:chExt cx="1248" cy="129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67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" name="Text Box 11"/>
            <p:cNvSpPr txBox="1">
              <a:spLocks noChangeArrowheads="1"/>
            </p:cNvSpPr>
            <p:nvPr/>
          </p:nvSpPr>
          <p:spPr bwMode="gray">
            <a:xfrm>
              <a:off x="808" y="2157"/>
              <a:ext cx="92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устные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513548" y="1836856"/>
            <a:ext cx="1725111" cy="1742490"/>
            <a:chOff x="1776" y="2476"/>
            <a:chExt cx="960" cy="95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73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4" name="Freeform 16"/>
              <p:cNvSpPr>
                <a:spLocks/>
              </p:cNvSpPr>
              <p:nvPr/>
            </p:nvSpPr>
            <p:spPr bwMode="gray">
              <a:xfrm>
                <a:off x="2209" y="1948"/>
                <a:ext cx="1295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71" name="Text Box 17"/>
            <p:cNvSpPr txBox="1">
              <a:spLocks noChangeArrowheads="1"/>
            </p:cNvSpPr>
            <p:nvPr/>
          </p:nvSpPr>
          <p:spPr bwMode="gray">
            <a:xfrm>
              <a:off x="1809" y="2862"/>
              <a:ext cx="864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с </a:t>
              </a:r>
              <a:r>
                <a:rPr lang="ru-RU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предме-тами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842448" y="1785927"/>
            <a:ext cx="1725112" cy="1742490"/>
            <a:chOff x="3072" y="2448"/>
            <a:chExt cx="960" cy="958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79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0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5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77" name="Text Box 23"/>
            <p:cNvSpPr txBox="1">
              <a:spLocks noChangeArrowheads="1"/>
            </p:cNvSpPr>
            <p:nvPr/>
          </p:nvSpPr>
          <p:spPr bwMode="gray">
            <a:xfrm>
              <a:off x="3120" y="2858"/>
              <a:ext cx="8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механи-ческие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998837" y="1785926"/>
            <a:ext cx="1725110" cy="1755222"/>
            <a:chOff x="2400" y="1488"/>
            <a:chExt cx="1152" cy="1152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86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5" name="Text Box 30"/>
            <p:cNvSpPr txBox="1">
              <a:spLocks noChangeArrowheads="1"/>
            </p:cNvSpPr>
            <p:nvPr/>
          </p:nvSpPr>
          <p:spPr bwMode="gray">
            <a:xfrm>
              <a:off x="2449" y="2005"/>
              <a:ext cx="106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печатные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373464" y="371475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 спичками;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 монетами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54230" y="371475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кубик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Рубика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пятнашки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0892" y="3714752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кроссворд;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ребус;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судоку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472" y="372089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загадки;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шарады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rot="5400000">
            <a:off x="892943" y="1393017"/>
            <a:ext cx="857256" cy="357190"/>
          </a:xfrm>
          <a:prstGeom prst="straightConnector1">
            <a:avLst/>
          </a:prstGeom>
          <a:ln w="88900">
            <a:solidFill>
              <a:srgbClr val="9E0000"/>
            </a:solidFill>
            <a:tailEnd type="arrow" w="med" len="sm"/>
          </a:ln>
          <a:effectLst>
            <a:outerShdw blurRad="50800" dist="50800" dir="5400000" algn="ctr" rotWithShape="0">
              <a:srgbClr val="C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>
            <a:off x="2894001" y="1607331"/>
            <a:ext cx="928694" cy="1588"/>
          </a:xfrm>
          <a:prstGeom prst="straightConnector1">
            <a:avLst/>
          </a:prstGeom>
          <a:ln w="88900">
            <a:solidFill>
              <a:srgbClr val="9E0000"/>
            </a:solidFill>
            <a:tailEnd type="arrow" w="med" len="sm"/>
          </a:ln>
          <a:effectLst>
            <a:outerShdw blurRad="50800" dist="50800" dir="5400000" algn="ctr" rotWithShape="0">
              <a:srgbClr val="C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5251455" y="1606537"/>
            <a:ext cx="928694" cy="1588"/>
          </a:xfrm>
          <a:prstGeom prst="straightConnector1">
            <a:avLst/>
          </a:prstGeom>
          <a:ln w="88900">
            <a:solidFill>
              <a:srgbClr val="9E0000"/>
            </a:solidFill>
            <a:tailEnd type="arrow" w="med" len="sm"/>
          </a:ln>
          <a:effectLst>
            <a:outerShdw blurRad="50800" dist="50800" dir="5400000" algn="ctr" rotWithShape="0">
              <a:srgbClr val="C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6200000" flipH="1">
            <a:off x="7251719" y="1322373"/>
            <a:ext cx="857256" cy="498478"/>
          </a:xfrm>
          <a:prstGeom prst="straightConnector1">
            <a:avLst/>
          </a:prstGeom>
          <a:ln w="88900">
            <a:solidFill>
              <a:srgbClr val="9E0000"/>
            </a:solidFill>
            <a:tailEnd type="arrow" w="med" len="sm"/>
          </a:ln>
          <a:effectLst>
            <a:outerShdw blurRad="50800" dist="50800" dir="5400000" algn="ctr" rotWithShape="0">
              <a:srgbClr val="C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2857488" y="4973517"/>
            <a:ext cx="3571900" cy="1643050"/>
          </a:xfrm>
          <a:prstGeom prst="ellipse">
            <a:avLst/>
          </a:prstGeom>
          <a:solidFill>
            <a:srgbClr val="C045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Freeform 16"/>
          <p:cNvSpPr>
            <a:spLocks/>
          </p:cNvSpPr>
          <p:nvPr/>
        </p:nvSpPr>
        <p:spPr bwMode="gray">
          <a:xfrm>
            <a:off x="3286116" y="4975932"/>
            <a:ext cx="2714644" cy="656545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61076" y="5549055"/>
            <a:ext cx="2412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электронные головоломки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D:\_origin_TOP-30-failed-nakotne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643188"/>
            <a:ext cx="4929188" cy="421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4" name="Picture 7" descr="Безимени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276" t="19429" r="7359" b="23666"/>
          <a:stretch>
            <a:fillRect/>
          </a:stretch>
        </p:blipFill>
        <p:spPr bwMode="auto">
          <a:xfrm>
            <a:off x="76200" y="176213"/>
            <a:ext cx="58674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 descr="C:\Documents and Settings\student\Мои документы\Мои рисунки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75" y="2605088"/>
            <a:ext cx="42973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4426565"/>
            <a:ext cx="5153975" cy="243143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Everything should be </a:t>
            </a:r>
          </a:p>
          <a:p>
            <a:pPr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made as simple as possible,</a:t>
            </a:r>
          </a:p>
          <a:p>
            <a:pPr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but not simpler.</a:t>
            </a:r>
            <a:r>
              <a:rPr lang="ru-RU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pPr>
              <a:defRPr/>
            </a:pPr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                </a:t>
            </a:r>
            <a:r>
              <a:rPr lang="en-US" sz="3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Albert Einstein</a:t>
            </a:r>
            <a:endParaRPr lang="ru-RU" sz="3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amworkPresentation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D97BECFD-255C-43C7-A55D-8F1E840EA1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200662-0052-4751-B21C-4FA5A6EDB7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F862F-F630-424A-9FAB-9A96A2A783EB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9073</TotalTime>
  <Words>1216</Words>
  <Application>Microsoft Office PowerPoint</Application>
  <PresentationFormat>Экран (4:3)</PresentationFormat>
  <Paragraphs>211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TeamworkPresentation2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Главная страница сайта</vt:lpstr>
      <vt:lpstr>Слайд 23</vt:lpstr>
      <vt:lpstr>3-D Pie Chart</vt:lpstr>
      <vt:lpstr>Спасибо за внимание!</vt:lpstr>
      <vt:lpstr>Ваши вопросы…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работы в группе</dc:title>
  <dc:creator>1</dc:creator>
  <cp:lastModifiedBy>guest</cp:lastModifiedBy>
  <cp:revision>347</cp:revision>
  <dcterms:created xsi:type="dcterms:W3CDTF">2011-03-30T18:25:02Z</dcterms:created>
  <dcterms:modified xsi:type="dcterms:W3CDTF">2011-04-20T07:10:30Z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