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0" r:id="rId3"/>
    <p:sldId id="268" r:id="rId4"/>
    <p:sldId id="261" r:id="rId5"/>
    <p:sldId id="270" r:id="rId6"/>
    <p:sldId id="271" r:id="rId7"/>
    <p:sldId id="269" r:id="rId8"/>
    <p:sldId id="262" r:id="rId9"/>
    <p:sldId id="272" r:id="rId10"/>
    <p:sldId id="280" r:id="rId11"/>
    <p:sldId id="264" r:id="rId12"/>
    <p:sldId id="266" r:id="rId13"/>
    <p:sldId id="278" r:id="rId14"/>
    <p:sldId id="273" r:id="rId15"/>
    <p:sldId id="274" r:id="rId16"/>
    <p:sldId id="257" r:id="rId17"/>
    <p:sldId id="25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7F65-30F4-4FEA-83A8-F8337D435490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52DD8-292E-4883-859C-7E2D4C436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52DD8-292E-4883-859C-7E2D4C436F7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3EA898-6B9C-4C8F-865C-52C72A24B5B3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DF062C-2265-4232-98EA-C3A47B2CC0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ruwiki/735085" TargetMode="External"/><Relationship Id="rId2" Type="http://schemas.openxmlformats.org/officeDocument/2006/relationships/hyperlink" Target="http://dic.academic.ru/dic.nsf/ruwiki/27738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dic.academic.ru/dic.nsf/ruwiki/73508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" TargetMode="External"/><Relationship Id="rId7" Type="http://schemas.openxmlformats.org/officeDocument/2006/relationships/hyperlink" Target="http://www.seopro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" TargetMode="External"/><Relationship Id="rId5" Type="http://schemas.openxmlformats.org/officeDocument/2006/relationships/hyperlink" Target="http://ru.wikipedia.org(&#1089;&#1074;&#1086;&#1073;&#1086;&#1076;&#1085;&#1072;&#1103;" TargetMode="External"/><Relationship Id="rId4" Type="http://schemas.openxmlformats.org/officeDocument/2006/relationships/hyperlink" Target="http://soc-inform4.narod.ru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98884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«</a:t>
            </a:r>
            <a:r>
              <a:rPr lang="ru-RU" b="1" dirty="0" err="1" smtClean="0"/>
              <a:t>Веб-аналитика</a:t>
            </a:r>
            <a:r>
              <a:rPr lang="ru-RU" b="1" dirty="0" smtClean="0"/>
              <a:t> </a:t>
            </a:r>
            <a:r>
              <a:rPr lang="ru-RU" b="1" dirty="0"/>
              <a:t>и </a:t>
            </a:r>
            <a:r>
              <a:rPr lang="ru-RU" b="1" dirty="0" smtClean="0"/>
              <a:t>Интернет-прогнозирование»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2339752" y="2492896"/>
            <a:ext cx="4824536" cy="15407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/>
              <a:t>«Сайт – это отель. Посетитель сайта – это постоялец.»</a:t>
            </a:r>
          </a:p>
          <a:p>
            <a:pPr algn="r">
              <a:buNone/>
            </a:pPr>
            <a:r>
              <a:rPr lang="ru-RU" dirty="0" smtClean="0"/>
              <a:t>Марко </a:t>
            </a:r>
            <a:r>
              <a:rPr lang="ru-RU" dirty="0" err="1" smtClean="0"/>
              <a:t>Хасслер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00694" y="4572008"/>
            <a:ext cx="3490906" cy="22859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Работу подготовили </a:t>
            </a:r>
          </a:p>
          <a:p>
            <a:pPr>
              <a:buNone/>
            </a:pPr>
            <a:r>
              <a:rPr lang="ru-RU" b="1" dirty="0" smtClean="0"/>
              <a:t>Громова </a:t>
            </a:r>
            <a:r>
              <a:rPr lang="ru-RU" b="1" dirty="0" err="1" smtClean="0"/>
              <a:t>Ульяна</a:t>
            </a:r>
            <a:r>
              <a:rPr lang="ru-RU" b="1" dirty="0" smtClean="0"/>
              <a:t> и</a:t>
            </a:r>
          </a:p>
          <a:p>
            <a:pPr>
              <a:buNone/>
            </a:pPr>
            <a:r>
              <a:rPr lang="ru-RU" b="1" dirty="0" smtClean="0"/>
              <a:t>Новикова Кристина</a:t>
            </a:r>
          </a:p>
          <a:p>
            <a:pPr>
              <a:buNone/>
            </a:pPr>
            <a:r>
              <a:rPr lang="ru-RU" b="1" dirty="0" smtClean="0"/>
              <a:t>Научный руководитель</a:t>
            </a:r>
            <a:r>
              <a:rPr lang="en-US" b="1" dirty="0" smtClean="0"/>
              <a:t>: </a:t>
            </a:r>
            <a:endParaRPr lang="ru-RU" b="1" dirty="0" smtClean="0"/>
          </a:p>
          <a:p>
            <a:pPr>
              <a:buNone/>
            </a:pPr>
            <a:r>
              <a:rPr lang="ru-RU" b="1" dirty="0" err="1" smtClean="0"/>
              <a:t>Плотинский</a:t>
            </a:r>
            <a:r>
              <a:rPr lang="ru-RU" b="1" dirty="0" smtClean="0"/>
              <a:t> Ю.М.</a:t>
            </a:r>
          </a:p>
          <a:p>
            <a:pPr algn="r"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14290"/>
            <a:ext cx="8705880" cy="15716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От информационных технологий до маркетинга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1714488"/>
            <a:ext cx="8848756" cy="514351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sz="3300" b="1" dirty="0" smtClean="0"/>
              <a:t>1)</a:t>
            </a:r>
            <a:r>
              <a:rPr lang="ru-RU" sz="3300" b="1" dirty="0" smtClean="0"/>
              <a:t>Коллекция сценариев на языке программирования </a:t>
            </a:r>
            <a:r>
              <a:rPr lang="ru-RU" sz="3300" b="1" dirty="0" err="1" smtClean="0"/>
              <a:t>JavaScript</a:t>
            </a:r>
            <a:endParaRPr lang="en-US" sz="3300" b="1" dirty="0" smtClean="0"/>
          </a:p>
          <a:p>
            <a:pPr marL="514350" indent="-514350">
              <a:buNone/>
            </a:pPr>
            <a:r>
              <a:rPr lang="ru-RU" dirty="0" smtClean="0"/>
              <a:t>Язык </a:t>
            </a:r>
            <a:r>
              <a:rPr lang="en-US" dirty="0" smtClean="0"/>
              <a:t>JavaScript </a:t>
            </a:r>
            <a:r>
              <a:rPr lang="ru-RU" dirty="0" smtClean="0"/>
              <a:t>анализирует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ru-RU" dirty="0" smtClean="0"/>
              <a:t>Щелчки кнопки, точное местонахождение курсора и движения мыши</a:t>
            </a:r>
          </a:p>
          <a:p>
            <a:r>
              <a:rPr lang="ru-RU" dirty="0" smtClean="0"/>
              <a:t>Весь ввод с клавиатуры, сделанный в окне браузера</a:t>
            </a:r>
          </a:p>
          <a:p>
            <a:r>
              <a:rPr lang="ru-RU" dirty="0" smtClean="0"/>
              <a:t>Разрешение и количество цветов на используемом мониторе</a:t>
            </a:r>
          </a:p>
          <a:p>
            <a:r>
              <a:rPr lang="ru-RU" dirty="0" err="1" smtClean="0"/>
              <a:t>Плагины</a:t>
            </a:r>
            <a:r>
              <a:rPr lang="ru-RU" dirty="0" smtClean="0"/>
              <a:t>, установленные в браузере</a:t>
            </a:r>
          </a:p>
          <a:p>
            <a:r>
              <a:rPr lang="ru-RU" dirty="0" smtClean="0"/>
              <a:t>Язык браузера</a:t>
            </a:r>
          </a:p>
          <a:p>
            <a:r>
              <a:rPr lang="ru-RU" dirty="0" smtClean="0"/>
              <a:t>Активные дополнительные функции, например </a:t>
            </a:r>
            <a:r>
              <a:rPr lang="ru-RU" dirty="0" err="1" smtClean="0"/>
              <a:t>Cookie</a:t>
            </a:r>
            <a:r>
              <a:rPr lang="ru-RU" dirty="0" smtClean="0"/>
              <a:t> или </a:t>
            </a:r>
            <a:r>
              <a:rPr lang="ru-RU" dirty="0" err="1" smtClean="0"/>
              <a:t>Java</a:t>
            </a:r>
            <a:endParaRPr lang="ru-RU" dirty="0" smtClean="0"/>
          </a:p>
          <a:p>
            <a:r>
              <a:rPr lang="ru-RU" dirty="0" smtClean="0"/>
              <a:t>Количество ссылок на странице</a:t>
            </a:r>
          </a:p>
          <a:p>
            <a:r>
              <a:rPr lang="ru-RU" dirty="0" smtClean="0"/>
              <a:t>Время просмотра или прерывание просмотра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файлов</a:t>
            </a:r>
            <a:endParaRPr lang="en-US" dirty="0" smtClean="0"/>
          </a:p>
          <a:p>
            <a:pPr>
              <a:buNone/>
            </a:pPr>
            <a:r>
              <a:rPr lang="en-US" sz="3300" b="1" dirty="0" smtClean="0"/>
              <a:t>2)</a:t>
            </a:r>
            <a:r>
              <a:rPr lang="ru-RU" sz="3300" b="1" dirty="0" smtClean="0"/>
              <a:t> Поисковые системы изменили отчеты, нужные </a:t>
            </a:r>
            <a:r>
              <a:rPr lang="ru-RU" sz="3300" b="1" dirty="0" err="1" smtClean="0"/>
              <a:t>маркетологам</a:t>
            </a:r>
            <a:r>
              <a:rPr lang="ru-RU" sz="3300" b="1" dirty="0" smtClean="0"/>
              <a:t>.</a:t>
            </a:r>
            <a:endParaRPr lang="en-US" sz="3300" b="1" dirty="0" smtClean="0"/>
          </a:p>
          <a:p>
            <a:pPr>
              <a:buNone/>
            </a:pPr>
            <a:r>
              <a:rPr lang="en-US" sz="3300" b="1" dirty="0" smtClean="0"/>
              <a:t>3)</a:t>
            </a:r>
            <a:r>
              <a:rPr lang="ru-RU" sz="3300" b="1" dirty="0" smtClean="0"/>
              <a:t> Модели серверов подразумевают систему </a:t>
            </a:r>
            <a:r>
              <a:rPr lang="en-US" sz="3300" b="1" dirty="0" smtClean="0"/>
              <a:t> </a:t>
            </a:r>
            <a:r>
              <a:rPr lang="ru-RU" sz="3300" b="1" dirty="0" smtClean="0"/>
              <a:t>«Плати из текущих доходов»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332656"/>
            <a:ext cx="6972320" cy="7647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Инструменты </a:t>
            </a:r>
            <a:r>
              <a:rPr lang="ru-RU" b="1" dirty="0" err="1" smtClean="0"/>
              <a:t>веб-аналитики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1)</a:t>
            </a:r>
            <a:r>
              <a:rPr lang="ru-RU" b="1" dirty="0" smtClean="0"/>
              <a:t>Анализаторы </a:t>
            </a:r>
            <a:r>
              <a:rPr lang="ru-RU" b="1" dirty="0"/>
              <a:t>логов</a:t>
            </a:r>
          </a:p>
          <a:p>
            <a:r>
              <a:rPr lang="ru-RU" dirty="0" err="1" smtClean="0"/>
              <a:t>WebTrends</a:t>
            </a:r>
            <a:endParaRPr lang="en-US" dirty="0" smtClean="0"/>
          </a:p>
          <a:p>
            <a:r>
              <a:rPr lang="en-US" dirty="0" err="1" smtClean="0"/>
              <a:t>Webalizer</a:t>
            </a:r>
            <a:endParaRPr lang="ru-RU" dirty="0"/>
          </a:p>
          <a:p>
            <a:r>
              <a:rPr lang="ru-RU" dirty="0" err="1"/>
              <a:t>AWStats</a:t>
            </a:r>
            <a:endParaRPr lang="ru-RU" dirty="0"/>
          </a:p>
          <a:p>
            <a:pPr>
              <a:buNone/>
            </a:pPr>
            <a:r>
              <a:rPr lang="en-US" b="1" dirty="0"/>
              <a:t>2</a:t>
            </a:r>
            <a:r>
              <a:rPr lang="en-US" b="1" dirty="0" smtClean="0"/>
              <a:t>)</a:t>
            </a:r>
            <a:r>
              <a:rPr lang="ru-RU" b="1" dirty="0" smtClean="0"/>
              <a:t>Системы </a:t>
            </a:r>
            <a:r>
              <a:rPr lang="ru-RU" b="1" dirty="0" err="1"/>
              <a:t>интернет-статистики</a:t>
            </a:r>
            <a:r>
              <a:rPr lang="ru-RU" b="1" dirty="0"/>
              <a:t> (устаревшее название - </a:t>
            </a:r>
            <a:r>
              <a:rPr lang="ru-RU" b="1" dirty="0" err="1"/>
              <a:t>счетчики-трекеры</a:t>
            </a:r>
            <a:r>
              <a:rPr lang="ru-RU" b="1" dirty="0"/>
              <a:t>)</a:t>
            </a:r>
          </a:p>
          <a:p>
            <a:pPr>
              <a:buNone/>
            </a:pPr>
            <a:r>
              <a:rPr lang="ru-RU" dirty="0"/>
              <a:t>Дают суммарную информацию по посещениям, выбранным по некоторому срезу, заданному пользователем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u="sng" dirty="0" smtClean="0">
                <a:hlinkClick r:id="rId2" tooltip="Google Analytics"/>
              </a:rPr>
              <a:t>Google </a:t>
            </a:r>
            <a:r>
              <a:rPr lang="ru-RU" u="sng" dirty="0" err="1" smtClean="0">
                <a:hlinkClick r:id="rId2" tooltip="Google Analytics"/>
              </a:rPr>
              <a:t>Analytics</a:t>
            </a:r>
            <a:endParaRPr lang="ru-RU" dirty="0"/>
          </a:p>
          <a:p>
            <a:r>
              <a:rPr lang="ru-RU" dirty="0" err="1" smtClean="0"/>
              <a:t>SpyLog</a:t>
            </a:r>
            <a:endParaRPr lang="ru-RU" dirty="0"/>
          </a:p>
          <a:p>
            <a:r>
              <a:rPr lang="ru-RU" u="sng" dirty="0" err="1">
                <a:hlinkClick r:id="rId3" tooltip="Liveinternet"/>
              </a:rPr>
              <a:t>Liveinternet</a:t>
            </a:r>
            <a:endParaRPr lang="ru-RU" dirty="0"/>
          </a:p>
          <a:p>
            <a:r>
              <a:rPr lang="ru-RU" dirty="0" err="1" smtClean="0"/>
              <a:t>Яндекс.Метрика</a:t>
            </a:r>
            <a:endParaRPr lang="ru-RU" dirty="0" smtClean="0"/>
          </a:p>
          <a:p>
            <a:r>
              <a:rPr lang="ru-RU" dirty="0" smtClean="0"/>
              <a:t>stat24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3</a:t>
            </a:r>
            <a:r>
              <a:rPr lang="en-US" b="1" dirty="0" smtClean="0"/>
              <a:t>)</a:t>
            </a:r>
            <a:r>
              <a:rPr lang="ru-RU" b="1" dirty="0" smtClean="0"/>
              <a:t>Системы </a:t>
            </a:r>
            <a:r>
              <a:rPr lang="ru-RU" b="1" dirty="0" err="1" smtClean="0"/>
              <a:t>интернет-статистики</a:t>
            </a:r>
            <a:r>
              <a:rPr lang="ru-RU" b="1" dirty="0" smtClean="0"/>
              <a:t> с детализацией по просмотрам страниц</a:t>
            </a:r>
          </a:p>
          <a:p>
            <a:pPr>
              <a:buNone/>
            </a:pPr>
            <a:r>
              <a:rPr lang="ru-RU" dirty="0" smtClean="0"/>
              <a:t>Кроме суммарной информации, дают информацию по просмотрам страниц внутри каждого посещения.</a:t>
            </a:r>
          </a:p>
          <a:p>
            <a:r>
              <a:rPr lang="ru-RU" dirty="0" err="1" smtClean="0"/>
              <a:t>Woopra</a:t>
            </a:r>
            <a:endParaRPr lang="ru-RU" dirty="0" smtClean="0"/>
          </a:p>
          <a:p>
            <a:r>
              <a:rPr lang="ru-RU" dirty="0" err="1" smtClean="0"/>
              <a:t>Yahoo</a:t>
            </a:r>
            <a:r>
              <a:rPr lang="ru-RU" dirty="0" smtClean="0"/>
              <a:t> </a:t>
            </a:r>
            <a:r>
              <a:rPr lang="ru-RU" dirty="0" err="1" smtClean="0"/>
              <a:t>Web</a:t>
            </a:r>
            <a:r>
              <a:rPr lang="ru-RU" dirty="0" smtClean="0"/>
              <a:t> </a:t>
            </a:r>
            <a:r>
              <a:rPr lang="ru-RU" dirty="0" err="1" smtClean="0"/>
              <a:t>Analytics</a:t>
            </a:r>
            <a:endParaRPr lang="ru-RU" dirty="0" smtClean="0"/>
          </a:p>
          <a:p>
            <a:pPr>
              <a:buNone/>
            </a:pPr>
            <a:r>
              <a:rPr lang="en-US" b="1" dirty="0"/>
              <a:t>4</a:t>
            </a:r>
            <a:r>
              <a:rPr lang="en-US" b="1" dirty="0" smtClean="0"/>
              <a:t>)</a:t>
            </a:r>
            <a:r>
              <a:rPr lang="ru-RU" b="1" dirty="0" smtClean="0"/>
              <a:t>Системы </a:t>
            </a:r>
            <a:r>
              <a:rPr lang="ru-RU" b="1" dirty="0" err="1" smtClean="0"/>
              <a:t>интернет-аналитики</a:t>
            </a:r>
            <a:r>
              <a:rPr lang="ru-RU" b="1" dirty="0" smtClean="0"/>
              <a:t> с детализацией поведения посетителя на странице</a:t>
            </a:r>
          </a:p>
          <a:p>
            <a:pPr>
              <a:buNone/>
            </a:pPr>
            <a:r>
              <a:rPr lang="ru-RU" dirty="0" smtClean="0"/>
              <a:t>Дают максимально возможную детализацию с возможностью просмотра всех действий посетителей: движений мыши, кликов, нажатий клавиш и т.д.. По собранной поведенческой информации строятся отчеты в виде карт активности посетителей на странице.</a:t>
            </a:r>
          </a:p>
          <a:p>
            <a:r>
              <a:rPr lang="ru-RU" dirty="0" err="1" smtClean="0"/>
              <a:t>ClickTale</a:t>
            </a:r>
            <a:endParaRPr lang="ru-RU" dirty="0" smtClean="0"/>
          </a:p>
          <a:p>
            <a:r>
              <a:rPr lang="ru-RU" dirty="0" err="1" smtClean="0"/>
              <a:t>WebVisor</a:t>
            </a:r>
            <a:endParaRPr lang="ru-RU" dirty="0" smtClean="0"/>
          </a:p>
          <a:p>
            <a:r>
              <a:rPr lang="en-US" dirty="0" smtClean="0"/>
              <a:t>Crazy Egg </a:t>
            </a:r>
            <a:r>
              <a:rPr lang="ru-RU" dirty="0" smtClean="0"/>
              <a:t> (Выражает плотность щелчков на странице в цветовом выражении)</a:t>
            </a:r>
            <a:endParaRPr lang="en-US" u="sng" baseline="30000" dirty="0"/>
          </a:p>
          <a:p>
            <a:pPr>
              <a:buNone/>
            </a:pPr>
            <a:r>
              <a:rPr lang="en-US" b="1" dirty="0"/>
              <a:t>5</a:t>
            </a:r>
            <a:r>
              <a:rPr lang="en-US" b="1" dirty="0" smtClean="0"/>
              <a:t>)</a:t>
            </a:r>
            <a:r>
              <a:rPr lang="ru-RU" b="1" dirty="0" smtClean="0"/>
              <a:t>Счетчики-рейтинги</a:t>
            </a:r>
          </a:p>
          <a:p>
            <a:pPr>
              <a:buNone/>
            </a:pPr>
            <a:r>
              <a:rPr lang="ru-RU" dirty="0" smtClean="0"/>
              <a:t>Дают количество посетителей за день, неделю, месяц, за всю историю.</a:t>
            </a:r>
          </a:p>
          <a:p>
            <a:r>
              <a:rPr lang="ru-RU" dirty="0" err="1" smtClean="0"/>
              <a:t>Rambler’s</a:t>
            </a:r>
            <a:r>
              <a:rPr lang="ru-RU" dirty="0" smtClean="0"/>
              <a:t> TOP 100</a:t>
            </a:r>
          </a:p>
          <a:p>
            <a:r>
              <a:rPr lang="ru-RU" dirty="0" err="1" smtClean="0"/>
              <a:t>Рейтинг@mail.ru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0"/>
            <a:ext cx="4357686" cy="3143248"/>
          </a:xfrm>
        </p:spPr>
        <p:txBody>
          <a:bodyPr>
            <a:normAutofit/>
          </a:bodyPr>
          <a:lstStyle/>
          <a:p>
            <a:r>
              <a:rPr lang="en-US" sz="3800" dirty="0" smtClean="0"/>
              <a:t>    </a:t>
            </a:r>
            <a:r>
              <a:rPr lang="ru-RU" sz="4000" u="sng" dirty="0" err="1" smtClean="0">
                <a:hlinkClick r:id="rId2"/>
              </a:rPr>
              <a:t>Liveinternet</a:t>
            </a:r>
            <a:r>
              <a:rPr lang="en-US" sz="3800" dirty="0" smtClean="0"/>
              <a:t>              </a:t>
            </a:r>
            <a:br>
              <a:rPr lang="en-US" sz="3800" dirty="0" smtClean="0"/>
            </a:br>
            <a:r>
              <a:rPr lang="en-US" sz="3800" dirty="0" smtClean="0"/>
              <a:t>            </a:t>
            </a:r>
            <a:r>
              <a:rPr lang="en-US" b="1" dirty="0" smtClean="0"/>
              <a:t>soc-inform4.narod.ru</a:t>
            </a:r>
            <a:br>
              <a:rPr lang="en-US" b="1" dirty="0" smtClean="0"/>
            </a:br>
            <a:endParaRPr lang="ru-RU" b="1" dirty="0"/>
          </a:p>
        </p:txBody>
      </p:sp>
      <p:pic>
        <p:nvPicPr>
          <p:cNvPr id="6" name="Рисунок 5" descr="Рисунок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786314" cy="4143380"/>
          </a:xfrm>
          <a:prstGeom prst="rect">
            <a:avLst/>
          </a:prstGeom>
        </p:spPr>
      </p:pic>
      <p:pic>
        <p:nvPicPr>
          <p:cNvPr id="7" name="Рисунок 6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3786190"/>
            <a:ext cx="6929454" cy="30718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Users\ИОН\Desktop\кисячьи схемы\Безымянный аналитика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C:\Users\ИОН\Desktop\кисячьи схемы\Безымянный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u="sng" dirty="0" smtClean="0"/>
              <a:t>http</a:t>
            </a:r>
            <a:r>
              <a:rPr lang="ru-RU" u="sng" dirty="0"/>
              <a:t>://strf.ru (журнал "Наука и технологии в РФ</a:t>
            </a:r>
            <a:r>
              <a:rPr lang="ru-RU" u="sng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"Веб-аналитика" Марк </a:t>
            </a:r>
            <a:r>
              <a:rPr lang="ru-RU" dirty="0" err="1" smtClean="0"/>
              <a:t>Хасслер,ЭКСМО</a:t>
            </a:r>
            <a:r>
              <a:rPr lang="ru-RU" dirty="0" smtClean="0"/>
              <a:t>, 2010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Комплексный </a:t>
            </a:r>
            <a:r>
              <a:rPr lang="ru-RU" dirty="0" err="1" smtClean="0"/>
              <a:t>веб-мониторинг</a:t>
            </a:r>
            <a:r>
              <a:rPr lang="ru-RU" dirty="0" smtClean="0"/>
              <a:t>. </a:t>
            </a:r>
            <a:r>
              <a:rPr lang="ru-RU" dirty="0" err="1" smtClean="0"/>
              <a:t>Аристел</a:t>
            </a:r>
            <a:r>
              <a:rPr lang="ru-RU" dirty="0" smtClean="0"/>
              <a:t> </a:t>
            </a:r>
            <a:r>
              <a:rPr lang="ru-RU" dirty="0" err="1" smtClean="0"/>
              <a:t>Кролл</a:t>
            </a:r>
            <a:r>
              <a:rPr lang="ru-RU" dirty="0" smtClean="0"/>
              <a:t>, </a:t>
            </a:r>
            <a:r>
              <a:rPr lang="ru-RU" dirty="0" err="1" smtClean="0"/>
              <a:t>Шон</a:t>
            </a:r>
            <a:r>
              <a:rPr lang="ru-RU" dirty="0" smtClean="0"/>
              <a:t> </a:t>
            </a:r>
            <a:r>
              <a:rPr lang="ru-RU" dirty="0" err="1" smtClean="0"/>
              <a:t>Пауэр</a:t>
            </a:r>
            <a:r>
              <a:rPr lang="ru-RU" dirty="0" smtClean="0"/>
              <a:t>, Эксмо,М.,2011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Веб-аналитика. Анализ информации о посетителях </a:t>
            </a:r>
            <a:r>
              <a:rPr lang="ru-RU" dirty="0" err="1" smtClean="0"/>
              <a:t>веб-сайтов</a:t>
            </a:r>
            <a:r>
              <a:rPr lang="ru-RU" dirty="0" smtClean="0"/>
              <a:t>. Москва-Санкт-Петербург-Киев, «Диалектика» ,2009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«Поисковые системы и продвижение сайтов в Интернете. Краткое руководство» </a:t>
            </a:r>
            <a:r>
              <a:rPr lang="ru-RU" dirty="0" err="1" smtClean="0"/>
              <a:t>Д.Н.Колисниченко.Москва-Санкт-Петербург-Киев</a:t>
            </a:r>
            <a:r>
              <a:rPr lang="ru-RU" dirty="0" smtClean="0"/>
              <a:t>, «Диалектика» ,2007</a:t>
            </a:r>
            <a:endParaRPr lang="ru-RU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://dic.academic.ru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://soc-inform4.narod.ru/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</a:t>
            </a:r>
            <a:r>
              <a:rPr lang="en-US" u="sng" dirty="0" smtClean="0">
                <a:hlinkClick r:id="rId5"/>
              </a:rPr>
              <a:t>ru.wikipedia.org</a:t>
            </a:r>
            <a:r>
              <a:rPr lang="ru-RU" u="sng" dirty="0" smtClean="0">
                <a:hlinkClick r:id="rId5"/>
              </a:rPr>
              <a:t> (свободная</a:t>
            </a:r>
            <a:r>
              <a:rPr lang="ru-RU" u="sng" dirty="0" smtClean="0">
                <a:hlinkClick r:id="rId6"/>
              </a:rPr>
              <a:t> интернет-энциклопедия)</a:t>
            </a:r>
            <a:endParaRPr lang="en-US" u="sng" dirty="0">
              <a:hlinkClick r:id="rId6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>
                <a:hlinkClick r:id="rId7"/>
              </a:rPr>
              <a:t>http</a:t>
            </a:r>
            <a:r>
              <a:rPr lang="en-US" u="sng" dirty="0">
                <a:hlinkClick r:id="rId7"/>
              </a:rPr>
              <a:t>://www.seopro.ru </a:t>
            </a:r>
            <a:r>
              <a:rPr lang="en-US" u="sng" dirty="0" smtClean="0">
                <a:hlinkClick r:id="rId7"/>
              </a:rPr>
              <a:t>(</a:t>
            </a:r>
            <a:r>
              <a:rPr lang="ru-RU" u="sng" dirty="0" smtClean="0">
                <a:hlinkClick r:id="rId7"/>
              </a:rPr>
              <a:t> журнал об интернет-маркетинг</a:t>
            </a:r>
            <a:r>
              <a:rPr lang="ru-RU" u="sng" dirty="0">
                <a:hlinkClick r:id="rId7"/>
              </a:rPr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3116"/>
            <a:ext cx="8686800" cy="25003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Спасибо за внимание!</a:t>
            </a:r>
            <a:endParaRPr lang="ru-RU" sz="66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1124744"/>
          </a:xfrm>
        </p:spPr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None/>
            </a:pPr>
            <a:r>
              <a:rPr lang="en-US" dirty="0" smtClean="0"/>
              <a:t>I. </a:t>
            </a:r>
            <a:r>
              <a:rPr lang="ru-RU" dirty="0" smtClean="0"/>
              <a:t>Актуальность исследуемой проблемы.</a:t>
            </a:r>
          </a:p>
          <a:p>
            <a:pPr marL="571500" indent="-571500">
              <a:buNone/>
            </a:pPr>
            <a:r>
              <a:rPr lang="en-US" dirty="0" smtClean="0"/>
              <a:t>II. </a:t>
            </a:r>
            <a:r>
              <a:rPr lang="ru-RU" dirty="0" smtClean="0"/>
              <a:t>Область применения.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III. </a:t>
            </a:r>
            <a:r>
              <a:rPr lang="ru-RU" dirty="0" smtClean="0"/>
              <a:t>Методы веб-аналитики.</a:t>
            </a:r>
          </a:p>
          <a:p>
            <a:pPr marL="571500" indent="-571500">
              <a:buNone/>
            </a:pPr>
            <a:r>
              <a:rPr lang="en-US" dirty="0" smtClean="0"/>
              <a:t>VI. </a:t>
            </a:r>
            <a:r>
              <a:rPr lang="ru-RU" dirty="0" smtClean="0"/>
              <a:t>Инструменты веб-аналитики.</a:t>
            </a:r>
          </a:p>
          <a:p>
            <a:pPr>
              <a:buNone/>
            </a:pPr>
            <a:r>
              <a:rPr lang="ru-RU" dirty="0" smtClean="0"/>
              <a:t>1)Анализаторы логов</a:t>
            </a:r>
            <a:endParaRPr lang="ru-RU" dirty="0"/>
          </a:p>
          <a:p>
            <a:pPr>
              <a:buNone/>
            </a:pPr>
            <a:r>
              <a:rPr lang="ru-RU" dirty="0" smtClean="0"/>
              <a:t>2)Счетчики-рейтинги</a:t>
            </a:r>
          </a:p>
          <a:p>
            <a:pPr>
              <a:buNone/>
            </a:pPr>
            <a:r>
              <a:rPr lang="ru-RU" dirty="0" smtClean="0"/>
              <a:t>3)Системы </a:t>
            </a:r>
            <a:r>
              <a:rPr lang="ru-RU" dirty="0" err="1" smtClean="0"/>
              <a:t>интернет-статистики</a:t>
            </a:r>
            <a:r>
              <a:rPr lang="ru-RU" dirty="0" smtClean="0"/>
              <a:t>  (</a:t>
            </a:r>
            <a:r>
              <a:rPr lang="ru-RU" dirty="0" err="1" smtClean="0"/>
              <a:t>счетчики-трекеры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4) Системы </a:t>
            </a:r>
            <a:r>
              <a:rPr lang="ru-RU" dirty="0" err="1" smtClean="0"/>
              <a:t>интернет-статистики</a:t>
            </a:r>
            <a:r>
              <a:rPr lang="ru-RU" dirty="0" smtClean="0"/>
              <a:t> с детализацией по просмотрам страниц</a:t>
            </a:r>
          </a:p>
          <a:p>
            <a:pPr>
              <a:buNone/>
            </a:pPr>
            <a:r>
              <a:rPr lang="ru-RU" dirty="0" smtClean="0"/>
              <a:t>5) Системы </a:t>
            </a:r>
            <a:r>
              <a:rPr lang="ru-RU" dirty="0" err="1" smtClean="0"/>
              <a:t>интернет-аналитики</a:t>
            </a:r>
            <a:r>
              <a:rPr lang="ru-RU" dirty="0" smtClean="0"/>
              <a:t> с детализацией поведения посетителя на</a:t>
            </a:r>
            <a:r>
              <a:rPr lang="ru-RU" dirty="0"/>
              <a:t> </a:t>
            </a:r>
            <a:r>
              <a:rPr lang="ru-RU" dirty="0" smtClean="0"/>
              <a:t>странице</a:t>
            </a:r>
          </a:p>
          <a:p>
            <a:pPr>
              <a:buNone/>
            </a:pPr>
            <a:r>
              <a:rPr lang="en-US" dirty="0" smtClean="0"/>
              <a:t>V.</a:t>
            </a:r>
            <a:r>
              <a:rPr lang="ru-RU" dirty="0" smtClean="0"/>
              <a:t>Выводы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 marL="571500" indent="-571500">
              <a:buNone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19256" cy="6926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Социализация интернета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395536" y="764704"/>
            <a:ext cx="8219256" cy="43204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dirty="0" smtClean="0"/>
              <a:t>Цифры, цифры, цифры…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323527" y="1484785"/>
          <a:ext cx="8208913" cy="504055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624737"/>
                <a:gridCol w="1584176"/>
              </a:tblGrid>
              <a:tr h="837913">
                <a:tc>
                  <a:txBody>
                    <a:bodyPr/>
                    <a:lstStyle/>
                    <a:p>
                      <a:r>
                        <a:rPr lang="ru-RU" sz="2800" b="0" dirty="0" smtClean="0"/>
                        <a:t>Количество </a:t>
                      </a:r>
                      <a:r>
                        <a:rPr lang="ru-RU" sz="2800" b="0" dirty="0" err="1" smtClean="0"/>
                        <a:t>блогов</a:t>
                      </a:r>
                      <a:r>
                        <a:rPr lang="ru-RU" sz="2800" b="0" dirty="0" smtClean="0"/>
                        <a:t> в РФ</a:t>
                      </a:r>
                      <a:endParaRPr lang="ru-RU" sz="2800" b="0" dirty="0"/>
                    </a:p>
                  </a:txBody>
                  <a:tcPr marL="61740" marR="61740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/>
                        <a:t>7,7</a:t>
                      </a:r>
                      <a:r>
                        <a:rPr lang="ru-RU" sz="2800" b="0" baseline="0" dirty="0" smtClean="0"/>
                        <a:t> млн.</a:t>
                      </a:r>
                      <a:endParaRPr lang="ru-RU" sz="2800" b="0" dirty="0"/>
                    </a:p>
                  </a:txBody>
                  <a:tcPr marL="61740" marR="61740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</a:tr>
              <a:tr h="146635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пользователей социальных сетей в РФ</a:t>
                      </a:r>
                      <a:endParaRPr lang="ru-RU" sz="2800" dirty="0"/>
                    </a:p>
                  </a:txBody>
                  <a:tcPr marL="61740" marR="61740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25 млн.</a:t>
                      </a:r>
                      <a:endParaRPr lang="ru-RU" sz="2800" dirty="0"/>
                    </a:p>
                  </a:txBody>
                  <a:tcPr marL="61740" marR="61740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</a:tr>
              <a:tr h="1368148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Количество пользователей социальных сетей в Европе</a:t>
                      </a:r>
                      <a:endParaRPr lang="ru-RU" sz="2800" dirty="0"/>
                    </a:p>
                  </a:txBody>
                  <a:tcPr marL="38100" marR="38100" marT="38100" marB="38100" anchor="ctr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210,95</a:t>
                      </a:r>
                    </a:p>
                  </a:txBody>
                  <a:tcPr marL="38100" marR="38100" marT="38100" marB="38100" anchor="ctr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</a:tr>
              <a:tr h="1368148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За</a:t>
                      </a:r>
                      <a:r>
                        <a:rPr lang="ru-RU" sz="2800" baseline="0" dirty="0" smtClean="0"/>
                        <a:t> 2010 год в </a:t>
                      </a:r>
                      <a:r>
                        <a:rPr lang="ru-RU" sz="2800" dirty="0" smtClean="0"/>
                        <a:t>США было потрачено</a:t>
                      </a:r>
                      <a:r>
                        <a:rPr lang="ru-RU" sz="2800" baseline="0" dirty="0" smtClean="0"/>
                        <a:t> на рекламу в сети</a:t>
                      </a:r>
                      <a:endParaRPr lang="ru-RU" sz="2800" dirty="0"/>
                    </a:p>
                  </a:txBody>
                  <a:tcPr marL="38100" marR="38100" marT="38100" marB="38100" anchor="ctr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$1,99 млрд.</a:t>
                      </a:r>
                      <a:endParaRPr lang="ru-RU" sz="2800" dirty="0"/>
                    </a:p>
                  </a:txBody>
                  <a:tcPr marL="38100" marR="38100" marT="38100" marB="38100" anchor="ctr">
                    <a:gradFill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b="1" u="sng" dirty="0" err="1"/>
              <a:t>Веб-аналитика</a:t>
            </a:r>
            <a:r>
              <a:rPr lang="ru-RU" sz="3600" dirty="0"/>
              <a:t> </a:t>
            </a:r>
            <a:r>
              <a:rPr lang="ru-RU" sz="3600" u="sng" dirty="0" smtClean="0"/>
              <a:t>(</a:t>
            </a:r>
            <a:r>
              <a:rPr lang="ru-RU" sz="3600" dirty="0" smtClean="0"/>
              <a:t>англ. </a:t>
            </a:r>
            <a:r>
              <a:rPr lang="ru-RU" sz="3600" i="1" dirty="0" err="1" smtClean="0"/>
              <a:t>Web</a:t>
            </a:r>
            <a:r>
              <a:rPr lang="ru-RU" sz="3600" i="1" dirty="0" smtClean="0"/>
              <a:t> </a:t>
            </a:r>
            <a:r>
              <a:rPr lang="ru-RU" sz="3600" i="1" dirty="0" err="1"/>
              <a:t>analytics</a:t>
            </a:r>
            <a:r>
              <a:rPr lang="ru-RU" sz="3600" dirty="0"/>
              <a:t>) — это измерение, сбор, анализ, представление и интерпретация информации о посетителях </a:t>
            </a:r>
            <a:r>
              <a:rPr lang="ru-RU" sz="3600" dirty="0" err="1" smtClean="0"/>
              <a:t>веб-сайтов</a:t>
            </a:r>
            <a:r>
              <a:rPr lang="ru-RU" sz="3600" dirty="0"/>
              <a:t> с целью их улучшения и оптимизации. Основной задачей </a:t>
            </a:r>
            <a:r>
              <a:rPr lang="ru-RU" sz="3600" dirty="0" err="1"/>
              <a:t>веб-аналитики</a:t>
            </a:r>
            <a:r>
              <a:rPr lang="ru-RU" sz="3600" dirty="0"/>
              <a:t> является мониторинг </a:t>
            </a:r>
            <a:r>
              <a:rPr lang="ru-RU" sz="3600" dirty="0" smtClean="0"/>
              <a:t>работы </a:t>
            </a:r>
            <a:r>
              <a:rPr lang="ru-RU" sz="3600" dirty="0" err="1" smtClean="0"/>
              <a:t>веб-сайтов</a:t>
            </a:r>
            <a:r>
              <a:rPr lang="ru-RU" sz="3600" dirty="0"/>
              <a:t> на основании которого определяется </a:t>
            </a:r>
            <a:r>
              <a:rPr lang="ru-RU" sz="3600" dirty="0" err="1"/>
              <a:t>веб-аудитория</a:t>
            </a:r>
            <a:r>
              <a:rPr lang="ru-RU" sz="3600" dirty="0"/>
              <a:t> и изучается поведение </a:t>
            </a:r>
            <a:r>
              <a:rPr lang="ru-RU" sz="3600" dirty="0" err="1"/>
              <a:t>веб-посетителей</a:t>
            </a:r>
            <a:r>
              <a:rPr lang="ru-RU" sz="3600" dirty="0"/>
              <a:t> для принятия решений по развитию и расширению функциональных возможностей </a:t>
            </a:r>
            <a:r>
              <a:rPr lang="ru-RU" sz="3600" dirty="0" err="1"/>
              <a:t>веб-ресурса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sz="3600" b="1" u="sng" dirty="0" err="1"/>
              <a:t>Веб-аналитика</a:t>
            </a:r>
            <a:r>
              <a:rPr lang="ru-RU" sz="3600" dirty="0"/>
              <a:t> – метод изучения функционирования </a:t>
            </a:r>
            <a:r>
              <a:rPr lang="ru-RU" sz="3600" dirty="0" err="1"/>
              <a:t>онлайн-бизнеса</a:t>
            </a:r>
            <a:r>
              <a:rPr lang="ru-RU" sz="3600" dirty="0"/>
              <a:t> путем применения научных методов, включающих эмпирические наблюдения, выдвижение гипотез для объяснения наблюдаемых явлений и проверка этих гипотез доступными средствами.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и средства по Марку </a:t>
            </a:r>
            <a:r>
              <a:rPr lang="ru-RU" dirty="0" err="1" smtClean="0"/>
              <a:t>Хас</a:t>
            </a:r>
            <a:r>
              <a:rPr lang="en-US" dirty="0" smtClean="0"/>
              <a:t>c</a:t>
            </a:r>
            <a:r>
              <a:rPr lang="ru-RU" dirty="0" err="1" smtClean="0"/>
              <a:t>леру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hangingPunct="0">
              <a:buNone/>
            </a:pPr>
            <a:r>
              <a:rPr lang="ru-RU" dirty="0" smtClean="0"/>
              <a:t>1) установка счетчиков</a:t>
            </a:r>
          </a:p>
          <a:p>
            <a:pPr hangingPunct="0">
              <a:buNone/>
            </a:pPr>
            <a:r>
              <a:rPr lang="ru-RU" dirty="0" smtClean="0"/>
              <a:t>2) анализ журнальных файлов</a:t>
            </a:r>
          </a:p>
          <a:p>
            <a:pPr hangingPunct="0">
              <a:buNone/>
            </a:pPr>
            <a:r>
              <a:rPr lang="ru-RU" dirty="0" smtClean="0"/>
              <a:t>3) многовариантное и </a:t>
            </a:r>
            <a:r>
              <a:rPr lang="ru-RU" dirty="0" err="1" smtClean="0"/>
              <a:t>сплит-тестирование</a:t>
            </a:r>
            <a:endParaRPr lang="ru-RU" dirty="0" smtClean="0"/>
          </a:p>
          <a:p>
            <a:pPr hangingPunct="0">
              <a:buNone/>
            </a:pPr>
            <a:r>
              <a:rPr lang="ru-RU" dirty="0" smtClean="0"/>
              <a:t>4) </a:t>
            </a:r>
            <a:r>
              <a:rPr lang="ru-RU" dirty="0" err="1" smtClean="0"/>
              <a:t>онлайн-опросы</a:t>
            </a:r>
            <a:r>
              <a:rPr lang="ru-RU" dirty="0" smtClean="0"/>
              <a:t> и обзоры</a:t>
            </a:r>
          </a:p>
          <a:p>
            <a:pPr hangingPunct="0">
              <a:buNone/>
            </a:pPr>
            <a:r>
              <a:rPr lang="ru-RU" dirty="0" smtClean="0"/>
              <a:t>5) персональное интервью и наблюдение за пользователем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ОН\Desktop\кисячьи схемы\Области работы систем веб-аналити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01008"/>
            <a:ext cx="91440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u="sng" dirty="0" smtClean="0"/>
              <a:t>Три основные области задач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0" y="0"/>
            <a:ext cx="9144000" cy="350100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«</a:t>
            </a:r>
            <a:r>
              <a:rPr lang="ru-RU" sz="3200" b="1" u="sng" dirty="0" smtClean="0"/>
              <a:t>Веб-аналитика</a:t>
            </a:r>
            <a:r>
              <a:rPr lang="ru-RU" sz="3200" dirty="0" smtClean="0"/>
              <a:t> - это умение слушать. Пользуйтесь ею разумно, и популярность вашего сайта повысится»- </a:t>
            </a:r>
            <a:r>
              <a:rPr lang="ru-RU" sz="3200" dirty="0" err="1" smtClean="0"/>
              <a:t>Алистер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Кролл</a:t>
            </a:r>
            <a:r>
              <a:rPr lang="ru-RU" sz="3200" dirty="0" smtClean="0"/>
              <a:t>.</a:t>
            </a:r>
          </a:p>
          <a:p>
            <a:pPr hangingPunct="0"/>
            <a:r>
              <a:rPr lang="ru-RU" sz="3200" dirty="0" smtClean="0"/>
              <a:t> «</a:t>
            </a:r>
            <a:r>
              <a:rPr lang="ru-RU" sz="3200" b="1" u="sng" dirty="0" smtClean="0"/>
              <a:t>Веб-аналитика</a:t>
            </a:r>
            <a:r>
              <a:rPr lang="ru-RU" sz="3200" dirty="0" smtClean="0"/>
              <a:t> - это измерение, сбор, анализ и оценка </a:t>
            </a:r>
            <a:r>
              <a:rPr lang="ru-RU" sz="3200" dirty="0" err="1" smtClean="0"/>
              <a:t>интернет-данных</a:t>
            </a:r>
            <a:r>
              <a:rPr lang="ru-RU" sz="3200" dirty="0" smtClean="0"/>
              <a:t> с целью понимания и оптимизации использования Сети»- Ассоциация веб-аналитики </a:t>
            </a:r>
          </a:p>
          <a:p>
            <a:pPr hangingPunct="0"/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293096"/>
            <a:ext cx="9144000" cy="2564904"/>
          </a:xfrm>
        </p:spPr>
        <p:txBody>
          <a:bodyPr>
            <a:normAutofit/>
          </a:bodyPr>
          <a:lstStyle/>
          <a:p>
            <a:pPr marL="514350" indent="-514350" hangingPunct="0">
              <a:buFont typeface="+mj-lt"/>
              <a:buAutoNum type="arabicParenR"/>
            </a:pPr>
            <a:r>
              <a:rPr lang="ru-RU" dirty="0" smtClean="0"/>
              <a:t>сбор данных</a:t>
            </a:r>
          </a:p>
          <a:p>
            <a:pPr marL="514350" indent="-514350" hangingPunct="0">
              <a:buFont typeface="+mj-lt"/>
              <a:buAutoNum type="arabicParenR"/>
            </a:pPr>
            <a:r>
              <a:rPr lang="ru-RU" dirty="0" smtClean="0"/>
              <a:t>охранение и обработка данных</a:t>
            </a:r>
          </a:p>
          <a:p>
            <a:pPr marL="514350" indent="-514350" hangingPunct="0">
              <a:buFont typeface="+mj-lt"/>
              <a:buAutoNum type="arabicParenR"/>
            </a:pPr>
            <a:r>
              <a:rPr lang="ru-RU" dirty="0" smtClean="0"/>
              <a:t>оценка собранных данных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457200"/>
            <a:ext cx="5786478" cy="6143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Область применения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Веб-аналитика</a:t>
            </a:r>
            <a:r>
              <a:rPr lang="ru-RU" dirty="0" smtClean="0"/>
              <a:t> </a:t>
            </a:r>
            <a:r>
              <a:rPr lang="ru-RU" dirty="0"/>
              <a:t>помогает во многих аспектах развития сайта. Вот основные из них:</a:t>
            </a:r>
            <a:br>
              <a:rPr lang="ru-RU" dirty="0"/>
            </a:b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/>
              <a:t>Развитие функционала сайта, на основании тенденций в поведении посетителей</a:t>
            </a:r>
            <a:br>
              <a:rPr lang="ru-RU" dirty="0"/>
            </a:b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/>
              <a:t>Оценка эффективности рекламных кампаний любого типа</a:t>
            </a:r>
            <a:br>
              <a:rPr lang="ru-RU" dirty="0"/>
            </a:br>
            <a:endParaRPr lang="ru-RU" dirty="0"/>
          </a:p>
          <a:p>
            <a:pPr>
              <a:buFont typeface="Wingdings" pitchFamily="2" charset="2"/>
              <a:buChar char="v"/>
            </a:pPr>
            <a:r>
              <a:rPr lang="ru-RU" dirty="0"/>
              <a:t>Выявление проблемных мест в навигации сайта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83671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Практическая польза веб-аналитики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836712"/>
            <a:ext cx="9144000" cy="6336704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Какие наши маркетинговые кампании являются наиболее эффективными для бизнеса?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Каковы тенденции развития моих </a:t>
            </a:r>
            <a:r>
              <a:rPr lang="ru-RU" sz="4200" dirty="0" err="1" smtClean="0"/>
              <a:t>веб-сайтов</a:t>
            </a:r>
            <a:r>
              <a:rPr lang="ru-RU" sz="4200" dirty="0" smtClean="0"/>
              <a:t> по сравнению с предыдущими периодами?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Каким образом можно превратить число посетителей в клиентов?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Какие ключевые слова привлекают потенциальных клиентов и приводят к продажам, а какие совершенно бесполезны?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Какие объявления и тексты наиболее эффективны для потенциальных покупателей?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Почему множество посетителей покидает сайт, не </a:t>
            </a:r>
            <a:r>
              <a:rPr lang="ru-RU" sz="4200" dirty="0" err="1" smtClean="0"/>
              <a:t>зарегистрировшись</a:t>
            </a:r>
            <a:r>
              <a:rPr lang="ru-RU" sz="4200" dirty="0" smtClean="0"/>
              <a:t>/купив/скачав прайс-лист и </a:t>
            </a:r>
            <a:r>
              <a:rPr lang="ru-RU" sz="4200" dirty="0" err="1" smtClean="0"/>
              <a:t>т.п</a:t>
            </a:r>
            <a:r>
              <a:rPr lang="ru-RU" sz="4200" dirty="0" smtClean="0"/>
              <a:t>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Какие страницы являются наиболее и наименее посещаемыми на вашем сайте?</a:t>
            </a:r>
          </a:p>
          <a:p>
            <a:pPr lvl="0">
              <a:buFont typeface="Wingdings" pitchFamily="2" charset="2"/>
              <a:buChar char="q"/>
            </a:pPr>
            <a:r>
              <a:rPr lang="ru-RU" sz="4200" dirty="0" smtClean="0"/>
              <a:t>Имеются ли на сайте элементы дизайна, которые отталкивают посетителей?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</TotalTime>
  <Words>657</Words>
  <Application>Microsoft Office PowerPoint</Application>
  <PresentationFormat>Экран (4:3)</PresentationFormat>
  <Paragraphs>111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«Веб-аналитика и Интернет-прогнозирование»</vt:lpstr>
      <vt:lpstr>План:</vt:lpstr>
      <vt:lpstr>Социализация интернета</vt:lpstr>
      <vt:lpstr>Слайд 4</vt:lpstr>
      <vt:lpstr>Методы и средства по Марку Хасcлеру: </vt:lpstr>
      <vt:lpstr>Слайд 6</vt:lpstr>
      <vt:lpstr>Три основные области задач </vt:lpstr>
      <vt:lpstr>Область применения </vt:lpstr>
      <vt:lpstr>Практическая польза веб-аналитики</vt:lpstr>
      <vt:lpstr>От информационных технологий до маркетинга</vt:lpstr>
      <vt:lpstr>Инструменты веб-аналитики </vt:lpstr>
      <vt:lpstr>Слайд 12</vt:lpstr>
      <vt:lpstr>    Liveinternet                           soc-inform4.narod.ru </vt:lpstr>
      <vt:lpstr>Слайд 14</vt:lpstr>
      <vt:lpstr>Слайд 15</vt:lpstr>
      <vt:lpstr>Библиография: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«Веб-аналитика и Интернет-прогнозирование»</dc:title>
  <dc:creator>Пользователь Windows</dc:creator>
  <cp:lastModifiedBy>guest</cp:lastModifiedBy>
  <cp:revision>103</cp:revision>
  <dcterms:created xsi:type="dcterms:W3CDTF">2011-03-29T14:12:31Z</dcterms:created>
  <dcterms:modified xsi:type="dcterms:W3CDTF">2011-04-12T07:44:19Z</dcterms:modified>
</cp:coreProperties>
</file>